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charts/chart6.xml" ContentType="application/vnd.openxmlformats-officedocument.drawingml.chart+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1"/>
  </p:notesMasterIdLst>
  <p:handoutMasterIdLst>
    <p:handoutMasterId r:id="rId52"/>
  </p:handoutMasterIdLst>
  <p:sldIdLst>
    <p:sldId id="581" r:id="rId3"/>
    <p:sldId id="730" r:id="rId4"/>
    <p:sldId id="731" r:id="rId5"/>
    <p:sldId id="732" r:id="rId6"/>
    <p:sldId id="733" r:id="rId7"/>
    <p:sldId id="734" r:id="rId8"/>
    <p:sldId id="735" r:id="rId9"/>
    <p:sldId id="669" r:id="rId10"/>
    <p:sldId id="670" r:id="rId11"/>
    <p:sldId id="740" r:id="rId12"/>
    <p:sldId id="741" r:id="rId13"/>
    <p:sldId id="658" r:id="rId14"/>
    <p:sldId id="659" r:id="rId15"/>
    <p:sldId id="660" r:id="rId16"/>
    <p:sldId id="661" r:id="rId17"/>
    <p:sldId id="662" r:id="rId18"/>
    <p:sldId id="711" r:id="rId19"/>
    <p:sldId id="663" r:id="rId20"/>
    <p:sldId id="605" r:id="rId21"/>
    <p:sldId id="606" r:id="rId22"/>
    <p:sldId id="607" r:id="rId23"/>
    <p:sldId id="608" r:id="rId24"/>
    <p:sldId id="609" r:id="rId25"/>
    <p:sldId id="712" r:id="rId26"/>
    <p:sldId id="611" r:id="rId27"/>
    <p:sldId id="612" r:id="rId28"/>
    <p:sldId id="613" r:id="rId29"/>
    <p:sldId id="614" r:id="rId30"/>
    <p:sldId id="615" r:id="rId31"/>
    <p:sldId id="616" r:id="rId32"/>
    <p:sldId id="610" r:id="rId33"/>
    <p:sldId id="617" r:id="rId34"/>
    <p:sldId id="755" r:id="rId35"/>
    <p:sldId id="545" r:id="rId36"/>
    <p:sldId id="742" r:id="rId37"/>
    <p:sldId id="743" r:id="rId38"/>
    <p:sldId id="744" r:id="rId39"/>
    <p:sldId id="745" r:id="rId40"/>
    <p:sldId id="746" r:id="rId41"/>
    <p:sldId id="747" r:id="rId42"/>
    <p:sldId id="748" r:id="rId43"/>
    <p:sldId id="749" r:id="rId44"/>
    <p:sldId id="750" r:id="rId45"/>
    <p:sldId id="751" r:id="rId46"/>
    <p:sldId id="752" r:id="rId47"/>
    <p:sldId id="753" r:id="rId48"/>
    <p:sldId id="754" r:id="rId49"/>
    <p:sldId id="580" r:id="rId50"/>
  </p:sldIdLst>
  <p:sldSz cx="9144000" cy="6858000" type="screen4x3"/>
  <p:notesSz cx="6954838" cy="9240838"/>
  <p:defaultTextStyle>
    <a:defPPr>
      <a:defRPr lang="es-ES"/>
    </a:defPPr>
    <a:lvl1pPr algn="l" rtl="0" fontAlgn="base">
      <a:spcBef>
        <a:spcPct val="0"/>
      </a:spcBef>
      <a:spcAft>
        <a:spcPct val="0"/>
      </a:spcAft>
      <a:defRPr kern="1200">
        <a:solidFill>
          <a:srgbClr val="0F2B5B"/>
        </a:solidFill>
        <a:latin typeface="Arial" charset="0"/>
        <a:ea typeface="+mn-ea"/>
        <a:cs typeface="Arial" charset="0"/>
      </a:defRPr>
    </a:lvl1pPr>
    <a:lvl2pPr marL="457200" algn="l" rtl="0" fontAlgn="base">
      <a:spcBef>
        <a:spcPct val="0"/>
      </a:spcBef>
      <a:spcAft>
        <a:spcPct val="0"/>
      </a:spcAft>
      <a:defRPr kern="1200">
        <a:solidFill>
          <a:srgbClr val="0F2B5B"/>
        </a:solidFill>
        <a:latin typeface="Arial" charset="0"/>
        <a:ea typeface="+mn-ea"/>
        <a:cs typeface="Arial" charset="0"/>
      </a:defRPr>
    </a:lvl2pPr>
    <a:lvl3pPr marL="914400" algn="l" rtl="0" fontAlgn="base">
      <a:spcBef>
        <a:spcPct val="0"/>
      </a:spcBef>
      <a:spcAft>
        <a:spcPct val="0"/>
      </a:spcAft>
      <a:defRPr kern="1200">
        <a:solidFill>
          <a:srgbClr val="0F2B5B"/>
        </a:solidFill>
        <a:latin typeface="Arial" charset="0"/>
        <a:ea typeface="+mn-ea"/>
        <a:cs typeface="Arial" charset="0"/>
      </a:defRPr>
    </a:lvl3pPr>
    <a:lvl4pPr marL="1371600" algn="l" rtl="0" fontAlgn="base">
      <a:spcBef>
        <a:spcPct val="0"/>
      </a:spcBef>
      <a:spcAft>
        <a:spcPct val="0"/>
      </a:spcAft>
      <a:defRPr kern="1200">
        <a:solidFill>
          <a:srgbClr val="0F2B5B"/>
        </a:solidFill>
        <a:latin typeface="Arial" charset="0"/>
        <a:ea typeface="+mn-ea"/>
        <a:cs typeface="Arial" charset="0"/>
      </a:defRPr>
    </a:lvl4pPr>
    <a:lvl5pPr marL="1828800" algn="l" rtl="0" fontAlgn="base">
      <a:spcBef>
        <a:spcPct val="0"/>
      </a:spcBef>
      <a:spcAft>
        <a:spcPct val="0"/>
      </a:spcAft>
      <a:defRPr kern="1200">
        <a:solidFill>
          <a:srgbClr val="0F2B5B"/>
        </a:solidFill>
        <a:latin typeface="Arial" charset="0"/>
        <a:ea typeface="+mn-ea"/>
        <a:cs typeface="Arial" charset="0"/>
      </a:defRPr>
    </a:lvl5pPr>
    <a:lvl6pPr marL="2286000" algn="l" defTabSz="914400" rtl="0" eaLnBrk="1" latinLnBrk="0" hangingPunct="1">
      <a:defRPr kern="1200">
        <a:solidFill>
          <a:srgbClr val="0F2B5B"/>
        </a:solidFill>
        <a:latin typeface="Arial" charset="0"/>
        <a:ea typeface="+mn-ea"/>
        <a:cs typeface="Arial" charset="0"/>
      </a:defRPr>
    </a:lvl6pPr>
    <a:lvl7pPr marL="2743200" algn="l" defTabSz="914400" rtl="0" eaLnBrk="1" latinLnBrk="0" hangingPunct="1">
      <a:defRPr kern="1200">
        <a:solidFill>
          <a:srgbClr val="0F2B5B"/>
        </a:solidFill>
        <a:latin typeface="Arial" charset="0"/>
        <a:ea typeface="+mn-ea"/>
        <a:cs typeface="Arial" charset="0"/>
      </a:defRPr>
    </a:lvl7pPr>
    <a:lvl8pPr marL="3200400" algn="l" defTabSz="914400" rtl="0" eaLnBrk="1" latinLnBrk="0" hangingPunct="1">
      <a:defRPr kern="1200">
        <a:solidFill>
          <a:srgbClr val="0F2B5B"/>
        </a:solidFill>
        <a:latin typeface="Arial" charset="0"/>
        <a:ea typeface="+mn-ea"/>
        <a:cs typeface="Arial" charset="0"/>
      </a:defRPr>
    </a:lvl8pPr>
    <a:lvl9pPr marL="3657600" algn="l" defTabSz="914400" rtl="0" eaLnBrk="1" latinLnBrk="0" hangingPunct="1">
      <a:defRPr kern="1200">
        <a:solidFill>
          <a:srgbClr val="0F2B5B"/>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D260"/>
    <a:srgbClr val="AF8601"/>
    <a:srgbClr val="17375E"/>
    <a:srgbClr val="D6D6F5"/>
    <a:srgbClr val="0070C0"/>
    <a:srgbClr val="FFCE33"/>
    <a:srgbClr val="EEEEFC"/>
    <a:srgbClr val="FCFCFE"/>
    <a:srgbClr val="FFFFFF"/>
    <a:srgbClr val="D8D9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09" autoAdjust="0"/>
    <p:restoredTop sz="90929"/>
  </p:normalViewPr>
  <p:slideViewPr>
    <p:cSldViewPr>
      <p:cViewPr>
        <p:scale>
          <a:sx n="70" d="100"/>
          <a:sy n="70" d="100"/>
        </p:scale>
        <p:origin x="-53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3" d="100"/>
          <a:sy n="43" d="100"/>
        </p:scale>
        <p:origin x="-1476" y="-102"/>
      </p:cViewPr>
      <p:guideLst>
        <p:guide orient="horz" pos="2911"/>
        <p:guide pos="219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192.168.1.194\INFORMES\2011\DGEST_2010\SIARCC_EX2.xlsm"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s-MX"/>
  <c:chart>
    <c:title>
      <c:tx>
        <c:rich>
          <a:bodyPr/>
          <a:lstStyle/>
          <a:p>
            <a:pPr>
              <a:defRPr/>
            </a:pPr>
            <a:r>
              <a:rPr lang="es-MX"/>
              <a:t>Resultados por sexo del sustentante</a:t>
            </a:r>
          </a:p>
        </c:rich>
      </c:tx>
    </c:title>
    <c:plotArea>
      <c:layout/>
      <c:barChart>
        <c:barDir val="col"/>
        <c:grouping val="clustered"/>
        <c:ser>
          <c:idx val="2"/>
          <c:order val="0"/>
          <c:tx>
            <c:strRef>
              <c:f>Sexo!$B$16</c:f>
              <c:strCache>
                <c:ptCount val="1"/>
                <c:pt idx="0">
                  <c:v>RNV</c:v>
                </c:pt>
              </c:strCache>
            </c:strRef>
          </c:tx>
          <c:spPr>
            <a:solidFill>
              <a:schemeClr val="bg1">
                <a:lumMod val="85000"/>
              </a:schemeClr>
            </a:solidFill>
            <a:ln w="12700">
              <a:solidFill>
                <a:srgbClr val="D9D9D9"/>
              </a:solidFill>
            </a:ln>
            <a:scene3d>
              <a:camera prst="orthographicFront"/>
              <a:lightRig rig="threePt" dir="t"/>
            </a:scene3d>
            <a:sp3d>
              <a:bevelT/>
              <a:bevelB/>
            </a:sp3d>
          </c:spPr>
          <c:dPt>
            <c:idx val="0"/>
            <c:spPr>
              <a:solidFill>
                <a:schemeClr val="bg1">
                  <a:lumMod val="85000"/>
                </a:schemeClr>
              </a:solidFill>
              <a:ln w="12700">
                <a:noFill/>
              </a:ln>
              <a:scene3d>
                <a:camera prst="orthographicFront"/>
                <a:lightRig rig="threePt" dir="t"/>
              </a:scene3d>
              <a:sp3d>
                <a:bevelT/>
                <a:bevelB/>
              </a:sp3d>
            </c:spPr>
          </c:dPt>
          <c:dLbls>
            <c:numFmt formatCode="#,##0" sourceLinked="0"/>
            <c:txPr>
              <a:bodyPr rot="-5400000" vert="horz"/>
              <a:lstStyle/>
              <a:p>
                <a:pPr>
                  <a:defRPr/>
                </a:pPr>
                <a:endParaRPr lang="es-MX"/>
              </a:p>
            </c:txPr>
            <c:showVal val="1"/>
          </c:dLbls>
          <c:cat>
            <c:strRef>
              <c:f>Sexo!$G$15:$M$15</c:f>
              <c:strCache>
                <c:ptCount val="7"/>
                <c:pt idx="0">
                  <c:v>ICNE Aplicados</c:v>
                </c:pt>
                <c:pt idx="1">
                  <c:v>ICNE Seleccionados</c:v>
                </c:pt>
                <c:pt idx="2">
                  <c:v>IRLM</c:v>
                </c:pt>
                <c:pt idx="3">
                  <c:v>IMAT</c:v>
                </c:pt>
                <c:pt idx="4">
                  <c:v>IRV</c:v>
                </c:pt>
                <c:pt idx="5">
                  <c:v>IESP</c:v>
                </c:pt>
                <c:pt idx="6">
                  <c:v>ITIC</c:v>
                </c:pt>
              </c:strCache>
            </c:strRef>
          </c:cat>
          <c:val>
            <c:numRef>
              <c:f>Sexo!$G$16:$M$16</c:f>
              <c:numCache>
                <c:formatCode>#,##0</c:formatCode>
                <c:ptCount val="7"/>
                <c:pt idx="0">
                  <c:v>956.53719008264272</c:v>
                </c:pt>
                <c:pt idx="1">
                  <c:v>956.53719008264272</c:v>
                </c:pt>
                <c:pt idx="2">
                  <c:v>959.27685950413354</c:v>
                </c:pt>
                <c:pt idx="3">
                  <c:v>951.55991735537191</c:v>
                </c:pt>
                <c:pt idx="4">
                  <c:v>956.95247933884309</c:v>
                </c:pt>
                <c:pt idx="5">
                  <c:v>945.82644628099149</c:v>
                </c:pt>
                <c:pt idx="6">
                  <c:v>969.0702479338845</c:v>
                </c:pt>
              </c:numCache>
            </c:numRef>
          </c:val>
        </c:ser>
        <c:ser>
          <c:idx val="3"/>
          <c:order val="1"/>
          <c:tx>
            <c:strRef>
              <c:f>Sexo!$B$17</c:f>
              <c:strCache>
                <c:ptCount val="1"/>
                <c:pt idx="0">
                  <c:v>H</c:v>
                </c:pt>
              </c:strCache>
            </c:strRef>
          </c:tx>
          <c:spPr>
            <a:solidFill>
              <a:srgbClr val="00CCF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Sexo!$G$15:$M$15</c:f>
              <c:strCache>
                <c:ptCount val="7"/>
                <c:pt idx="0">
                  <c:v>ICNE Aplicados</c:v>
                </c:pt>
                <c:pt idx="1">
                  <c:v>ICNE Seleccionados</c:v>
                </c:pt>
                <c:pt idx="2">
                  <c:v>IRLM</c:v>
                </c:pt>
                <c:pt idx="3">
                  <c:v>IMAT</c:v>
                </c:pt>
                <c:pt idx="4">
                  <c:v>IRV</c:v>
                </c:pt>
                <c:pt idx="5">
                  <c:v>IESP</c:v>
                </c:pt>
                <c:pt idx="6">
                  <c:v>ITIC</c:v>
                </c:pt>
              </c:strCache>
            </c:strRef>
          </c:cat>
          <c:val>
            <c:numRef>
              <c:f>Sexo!$G$17:$M$17</c:f>
              <c:numCache>
                <c:formatCode>#,##0</c:formatCode>
                <c:ptCount val="7"/>
                <c:pt idx="0">
                  <c:v>998.5513090656741</c:v>
                </c:pt>
                <c:pt idx="1">
                  <c:v>998.5513090656741</c:v>
                </c:pt>
                <c:pt idx="2">
                  <c:v>1020.1265535297457</c:v>
                </c:pt>
                <c:pt idx="3">
                  <c:v>996.72462305217334</c:v>
                </c:pt>
                <c:pt idx="4">
                  <c:v>993.56886000883253</c:v>
                </c:pt>
                <c:pt idx="5">
                  <c:v>970.9591823859671</c:v>
                </c:pt>
                <c:pt idx="6">
                  <c:v>1011.3773263516497</c:v>
                </c:pt>
              </c:numCache>
            </c:numRef>
          </c:val>
        </c:ser>
        <c:ser>
          <c:idx val="4"/>
          <c:order val="2"/>
          <c:tx>
            <c:strRef>
              <c:f>Sexo!$B$18</c:f>
              <c:strCache>
                <c:ptCount val="1"/>
                <c:pt idx="0">
                  <c:v>M</c:v>
                </c:pt>
              </c:strCache>
            </c:strRef>
          </c:tx>
          <c:spPr>
            <a:solidFill>
              <a:srgbClr val="FF437D"/>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Sexo!$G$15:$M$15</c:f>
              <c:strCache>
                <c:ptCount val="7"/>
                <c:pt idx="0">
                  <c:v>ICNE Aplicados</c:v>
                </c:pt>
                <c:pt idx="1">
                  <c:v>ICNE Seleccionados</c:v>
                </c:pt>
                <c:pt idx="2">
                  <c:v>IRLM</c:v>
                </c:pt>
                <c:pt idx="3">
                  <c:v>IMAT</c:v>
                </c:pt>
                <c:pt idx="4">
                  <c:v>IRV</c:v>
                </c:pt>
                <c:pt idx="5">
                  <c:v>IESP</c:v>
                </c:pt>
                <c:pt idx="6">
                  <c:v>ITIC</c:v>
                </c:pt>
              </c:strCache>
            </c:strRef>
          </c:cat>
          <c:val>
            <c:numRef>
              <c:f>Sexo!$G$18:$M$18</c:f>
              <c:numCache>
                <c:formatCode>#,##0</c:formatCode>
                <c:ptCount val="7"/>
                <c:pt idx="0">
                  <c:v>983.98575167199851</c:v>
                </c:pt>
                <c:pt idx="1">
                  <c:v>983.98575167199851</c:v>
                </c:pt>
                <c:pt idx="2">
                  <c:v>988.81360860715324</c:v>
                </c:pt>
                <c:pt idx="3">
                  <c:v>981.83410875254299</c:v>
                </c:pt>
                <c:pt idx="4">
                  <c:v>986.43282931084616</c:v>
                </c:pt>
                <c:pt idx="5">
                  <c:v>984.78336725792622</c:v>
                </c:pt>
                <c:pt idx="6">
                  <c:v>978.06484443152078</c:v>
                </c:pt>
              </c:numCache>
            </c:numRef>
          </c:val>
        </c:ser>
        <c:gapWidth val="80"/>
        <c:axId val="101773312"/>
        <c:axId val="101775232"/>
      </c:barChart>
      <c:catAx>
        <c:axId val="101773312"/>
        <c:scaling>
          <c:orientation val="minMax"/>
        </c:scaling>
        <c:axPos val="b"/>
        <c:title>
          <c:tx>
            <c:rich>
              <a:bodyPr/>
              <a:lstStyle/>
              <a:p>
                <a:pPr>
                  <a:defRPr/>
                </a:pPr>
                <a:r>
                  <a:rPr lang="es-MX"/>
                  <a:t>Áreas del examen</a:t>
                </a:r>
              </a:p>
            </c:rich>
          </c:tx>
        </c:title>
        <c:numFmt formatCode="General" sourceLinked="1"/>
        <c:tickLblPos val="nextTo"/>
        <c:txPr>
          <a:bodyPr/>
          <a:lstStyle/>
          <a:p>
            <a:pPr>
              <a:defRPr sz="1200"/>
            </a:pPr>
            <a:endParaRPr lang="es-MX"/>
          </a:p>
        </c:txPr>
        <c:crossAx val="101775232"/>
        <c:crosses val="autoZero"/>
        <c:auto val="1"/>
        <c:lblAlgn val="ctr"/>
        <c:lblOffset val="100"/>
      </c:catAx>
      <c:valAx>
        <c:axId val="101775232"/>
        <c:scaling>
          <c:orientation val="minMax"/>
          <c:max val="1300"/>
          <c:min val="700"/>
        </c:scaling>
        <c:axPos val="l"/>
        <c:majorGridlines>
          <c:spPr>
            <a:ln>
              <a:solidFill>
                <a:srgbClr val="CDCDCD"/>
              </a:solidFill>
            </a:ln>
          </c:spPr>
        </c:majorGridlines>
        <c:title>
          <c:tx>
            <c:rich>
              <a:bodyPr rot="-5400000" vert="horz"/>
              <a:lstStyle/>
              <a:p>
                <a:pPr>
                  <a:defRPr/>
                </a:pPr>
                <a:r>
                  <a:rPr lang="es-MX"/>
                  <a:t>Índice Ceneval</a:t>
                </a:r>
              </a:p>
            </c:rich>
          </c:tx>
          <c:layout>
            <c:manualLayout>
              <c:xMode val="edge"/>
              <c:yMode val="edge"/>
              <c:x val="2.0370335385432359E-2"/>
              <c:y val="0.34354092102123684"/>
            </c:manualLayout>
          </c:layout>
        </c:title>
        <c:numFmt formatCode="#,##0" sourceLinked="1"/>
        <c:tickLblPos val="nextTo"/>
        <c:crossAx val="101773312"/>
        <c:crosses val="autoZero"/>
        <c:crossBetween val="between"/>
      </c:valAx>
    </c:plotArea>
    <c:legend>
      <c:legendPos val="r"/>
    </c:legend>
    <c:plotVisOnly val="1"/>
  </c:chart>
  <c:txPr>
    <a:bodyPr/>
    <a:lstStyle/>
    <a:p>
      <a:pPr>
        <a:defRPr sz="1600"/>
      </a:pPr>
      <a:endParaRPr lang="es-MX"/>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familiaridad con exámenes de opción múltiple</a:t>
            </a:r>
          </a:p>
        </c:rich>
      </c:tx>
    </c:title>
    <c:plotArea>
      <c:layout>
        <c:manualLayout>
          <c:layoutTarget val="inner"/>
          <c:xMode val="edge"/>
          <c:yMode val="edge"/>
          <c:x val="0.10796537453692912"/>
          <c:y val="0.13580900983993241"/>
          <c:w val="0.85821881859870175"/>
          <c:h val="0.58597634190185344"/>
        </c:manualLayout>
      </c:layout>
      <c:barChart>
        <c:barDir val="col"/>
        <c:grouping val="clustered"/>
        <c:ser>
          <c:idx val="0"/>
          <c:order val="0"/>
          <c:tx>
            <c:strRef>
              <c:f>'Exam opc mult'!$B$16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'Exam opc mult'!$G$15:$M$15</c:f>
              <c:strCache>
                <c:ptCount val="7"/>
                <c:pt idx="0">
                  <c:v>ICNE Aplicados</c:v>
                </c:pt>
                <c:pt idx="1">
                  <c:v>ICNE Seleccionados</c:v>
                </c:pt>
                <c:pt idx="2">
                  <c:v>IRLM</c:v>
                </c:pt>
                <c:pt idx="3">
                  <c:v>IMAT</c:v>
                </c:pt>
                <c:pt idx="4">
                  <c:v>IRV</c:v>
                </c:pt>
                <c:pt idx="5">
                  <c:v>IESP</c:v>
                </c:pt>
                <c:pt idx="6">
                  <c:v>ITIC</c:v>
                </c:pt>
              </c:strCache>
            </c:strRef>
          </c:cat>
          <c:val>
            <c:numRef>
              <c:f>'Exam opc mult'!$G$16:$M$16</c:f>
              <c:numCache>
                <c:formatCode>#,##0</c:formatCode>
                <c:ptCount val="7"/>
                <c:pt idx="0">
                  <c:v>963.29360465116463</c:v>
                </c:pt>
                <c:pt idx="1">
                  <c:v>963.29360465116463</c:v>
                </c:pt>
                <c:pt idx="2">
                  <c:v>969.86918604651157</c:v>
                </c:pt>
                <c:pt idx="3">
                  <c:v>957.39825581395246</c:v>
                </c:pt>
                <c:pt idx="4">
                  <c:v>961.06104651162809</c:v>
                </c:pt>
                <c:pt idx="5">
                  <c:v>951.68604651162855</c:v>
                </c:pt>
                <c:pt idx="6">
                  <c:v>976.45348837209303</c:v>
                </c:pt>
              </c:numCache>
            </c:numRef>
          </c:val>
        </c:ser>
        <c:ser>
          <c:idx val="1"/>
          <c:order val="1"/>
          <c:tx>
            <c:strRef>
              <c:f>'Exam opc mult'!$B$17</c:f>
              <c:strCache>
                <c:ptCount val="1"/>
                <c:pt idx="0">
                  <c:v>Nada familiarizado</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'Exam opc mult'!$G$15:$M$15</c:f>
              <c:strCache>
                <c:ptCount val="7"/>
                <c:pt idx="0">
                  <c:v>ICNE Aplicados</c:v>
                </c:pt>
                <c:pt idx="1">
                  <c:v>ICNE Seleccionados</c:v>
                </c:pt>
                <c:pt idx="2">
                  <c:v>IRLM</c:v>
                </c:pt>
                <c:pt idx="3">
                  <c:v>IMAT</c:v>
                </c:pt>
                <c:pt idx="4">
                  <c:v>IRV</c:v>
                </c:pt>
                <c:pt idx="5">
                  <c:v>IESP</c:v>
                </c:pt>
                <c:pt idx="6">
                  <c:v>ITIC</c:v>
                </c:pt>
              </c:strCache>
            </c:strRef>
          </c:cat>
          <c:val>
            <c:numRef>
              <c:f>'Exam opc mult'!$G$17:$M$17</c:f>
              <c:numCache>
                <c:formatCode>#,##0</c:formatCode>
                <c:ptCount val="7"/>
                <c:pt idx="0">
                  <c:v>930.68965517241338</c:v>
                </c:pt>
                <c:pt idx="1">
                  <c:v>930.68965517241338</c:v>
                </c:pt>
                <c:pt idx="2">
                  <c:v>944.58333333333496</c:v>
                </c:pt>
                <c:pt idx="3">
                  <c:v>930.5028735632186</c:v>
                </c:pt>
                <c:pt idx="4">
                  <c:v>923.08908045977159</c:v>
                </c:pt>
                <c:pt idx="5">
                  <c:v>918.80747126436802</c:v>
                </c:pt>
                <c:pt idx="6">
                  <c:v>936.4655172413793</c:v>
                </c:pt>
              </c:numCache>
            </c:numRef>
          </c:val>
        </c:ser>
        <c:ser>
          <c:idx val="2"/>
          <c:order val="2"/>
          <c:tx>
            <c:strRef>
              <c:f>'Exam opc mult'!$B$18</c:f>
              <c:strCache>
                <c:ptCount val="1"/>
                <c:pt idx="0">
                  <c:v>Poco familiarizado</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'Exam opc mult'!$G$15:$M$15</c:f>
              <c:strCache>
                <c:ptCount val="7"/>
                <c:pt idx="0">
                  <c:v>ICNE Aplicados</c:v>
                </c:pt>
                <c:pt idx="1">
                  <c:v>ICNE Seleccionados</c:v>
                </c:pt>
                <c:pt idx="2">
                  <c:v>IRLM</c:v>
                </c:pt>
                <c:pt idx="3">
                  <c:v>IMAT</c:v>
                </c:pt>
                <c:pt idx="4">
                  <c:v>IRV</c:v>
                </c:pt>
                <c:pt idx="5">
                  <c:v>IESP</c:v>
                </c:pt>
                <c:pt idx="6">
                  <c:v>ITIC</c:v>
                </c:pt>
              </c:strCache>
            </c:strRef>
          </c:cat>
          <c:val>
            <c:numRef>
              <c:f>'Exam opc mult'!$G$18:$M$18</c:f>
              <c:numCache>
                <c:formatCode>#,##0</c:formatCode>
                <c:ptCount val="7"/>
                <c:pt idx="0">
                  <c:v>949.97343364288452</c:v>
                </c:pt>
                <c:pt idx="1">
                  <c:v>949.97343364288452</c:v>
                </c:pt>
                <c:pt idx="2">
                  <c:v>963.84154225931582</c:v>
                </c:pt>
                <c:pt idx="3">
                  <c:v>952.05830492535563</c:v>
                </c:pt>
                <c:pt idx="4">
                  <c:v>940.72998706947305</c:v>
                </c:pt>
                <c:pt idx="5">
                  <c:v>937.44563300811092</c:v>
                </c:pt>
                <c:pt idx="6">
                  <c:v>955.79170095215932</c:v>
                </c:pt>
              </c:numCache>
            </c:numRef>
          </c:val>
        </c:ser>
        <c:ser>
          <c:idx val="3"/>
          <c:order val="3"/>
          <c:tx>
            <c:strRef>
              <c:f>'Exam opc mult'!$B$19</c:f>
              <c:strCache>
                <c:ptCount val="1"/>
                <c:pt idx="0">
                  <c:v>Familiarizado</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'Exam opc mult'!$G$15:$M$15</c:f>
              <c:strCache>
                <c:ptCount val="7"/>
                <c:pt idx="0">
                  <c:v>ICNE Aplicados</c:v>
                </c:pt>
                <c:pt idx="1">
                  <c:v>ICNE Seleccionados</c:v>
                </c:pt>
                <c:pt idx="2">
                  <c:v>IRLM</c:v>
                </c:pt>
                <c:pt idx="3">
                  <c:v>IMAT</c:v>
                </c:pt>
                <c:pt idx="4">
                  <c:v>IRV</c:v>
                </c:pt>
                <c:pt idx="5">
                  <c:v>IESP</c:v>
                </c:pt>
                <c:pt idx="6">
                  <c:v>ITIC</c:v>
                </c:pt>
              </c:strCache>
            </c:strRef>
          </c:cat>
          <c:val>
            <c:numRef>
              <c:f>'Exam opc mult'!$G$19:$M$19</c:f>
              <c:numCache>
                <c:formatCode>#,##0</c:formatCode>
                <c:ptCount val="7"/>
                <c:pt idx="0">
                  <c:v>997.09304962335955</c:v>
                </c:pt>
                <c:pt idx="1">
                  <c:v>997.09304962335955</c:v>
                </c:pt>
                <c:pt idx="2">
                  <c:v>1013.782247417878</c:v>
                </c:pt>
                <c:pt idx="3">
                  <c:v>995.2165877145294</c:v>
                </c:pt>
                <c:pt idx="4">
                  <c:v>994.94121301545147</c:v>
                </c:pt>
                <c:pt idx="5">
                  <c:v>977.99145763764852</c:v>
                </c:pt>
                <c:pt idx="6">
                  <c:v>1003.5337423312885</c:v>
                </c:pt>
              </c:numCache>
            </c:numRef>
          </c:val>
        </c:ser>
        <c:ser>
          <c:idx val="4"/>
          <c:order val="4"/>
          <c:tx>
            <c:strRef>
              <c:f>'Exam opc mult'!$B$20</c:f>
              <c:strCache>
                <c:ptCount val="1"/>
                <c:pt idx="0">
                  <c:v>Muy familiarizado</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'Exam opc mult'!$G$15:$M$15</c:f>
              <c:strCache>
                <c:ptCount val="7"/>
                <c:pt idx="0">
                  <c:v>ICNE Aplicados</c:v>
                </c:pt>
                <c:pt idx="1">
                  <c:v>ICNE Seleccionados</c:v>
                </c:pt>
                <c:pt idx="2">
                  <c:v>IRLM</c:v>
                </c:pt>
                <c:pt idx="3">
                  <c:v>IMAT</c:v>
                </c:pt>
                <c:pt idx="4">
                  <c:v>IRV</c:v>
                </c:pt>
                <c:pt idx="5">
                  <c:v>IESP</c:v>
                </c:pt>
                <c:pt idx="6">
                  <c:v>ITIC</c:v>
                </c:pt>
              </c:strCache>
            </c:strRef>
          </c:cat>
          <c:val>
            <c:numRef>
              <c:f>'Exam opc mult'!$G$20:$M$20</c:f>
              <c:numCache>
                <c:formatCode>#,##0</c:formatCode>
                <c:ptCount val="7"/>
                <c:pt idx="0">
                  <c:v>1028.3280224929708</c:v>
                </c:pt>
                <c:pt idx="1">
                  <c:v>1028.3280224929708</c:v>
                </c:pt>
                <c:pt idx="2">
                  <c:v>1043.9425179631392</c:v>
                </c:pt>
                <c:pt idx="3">
                  <c:v>1022.5544100801833</c:v>
                </c:pt>
                <c:pt idx="4">
                  <c:v>1031.7421639071131</c:v>
                </c:pt>
                <c:pt idx="5">
                  <c:v>1008.1297511194418</c:v>
                </c:pt>
                <c:pt idx="6">
                  <c:v>1035.2712693949807</c:v>
                </c:pt>
              </c:numCache>
            </c:numRef>
          </c:val>
        </c:ser>
        <c:gapWidth val="100"/>
        <c:axId val="102880000"/>
        <c:axId val="102881920"/>
      </c:barChart>
      <c:catAx>
        <c:axId val="102880000"/>
        <c:scaling>
          <c:orientation val="minMax"/>
        </c:scaling>
        <c:axPos val="b"/>
        <c:title>
          <c:tx>
            <c:rich>
              <a:bodyPr/>
              <a:lstStyle/>
              <a:p>
                <a:pPr>
                  <a:defRPr/>
                </a:pPr>
                <a:r>
                  <a:rPr lang="en-US"/>
                  <a:t>Áreas del examen</a:t>
                </a:r>
              </a:p>
            </c:rich>
          </c:tx>
          <c:layout>
            <c:manualLayout>
              <c:xMode val="edge"/>
              <c:yMode val="edge"/>
              <c:x val="0.427281068387038"/>
              <c:y val="0.83542745829294307"/>
            </c:manualLayout>
          </c:layout>
        </c:title>
        <c:numFmt formatCode="General" sourceLinked="1"/>
        <c:majorTickMark val="none"/>
        <c:tickLblPos val="nextTo"/>
        <c:crossAx val="102881920"/>
        <c:crosses val="autoZero"/>
        <c:auto val="1"/>
        <c:lblAlgn val="ctr"/>
        <c:lblOffset val="100"/>
      </c:catAx>
      <c:valAx>
        <c:axId val="102881920"/>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9444409448820244E-2"/>
              <c:y val="0.31996027523589893"/>
            </c:manualLayout>
          </c:layout>
        </c:title>
        <c:numFmt formatCode="#,##0" sourceLinked="1"/>
        <c:tickLblPos val="nextTo"/>
        <c:crossAx val="102880000"/>
        <c:crosses val="autoZero"/>
        <c:crossBetween val="between"/>
      </c:valAx>
    </c:plotArea>
    <c:legend>
      <c:legendPos val="r"/>
      <c:layout>
        <c:manualLayout>
          <c:xMode val="edge"/>
          <c:yMode val="edge"/>
          <c:x val="3.6490198407073661E-2"/>
          <c:y val="0.84894023884309622"/>
          <c:w val="0.92174396810316095"/>
          <c:h val="0.14294366131651354"/>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número de veces que se ha presentado el EXANI II</a:t>
            </a:r>
          </a:p>
        </c:rich>
      </c:tx>
    </c:title>
    <c:plotArea>
      <c:layout>
        <c:manualLayout>
          <c:layoutTarget val="inner"/>
          <c:xMode val="edge"/>
          <c:yMode val="edge"/>
          <c:x val="9.4118426577838088E-2"/>
          <c:y val="0.10972904367214517"/>
          <c:w val="0.87182215158767684"/>
          <c:h val="0.61527963829409127"/>
        </c:manualLayout>
      </c:layout>
      <c:barChart>
        <c:barDir val="col"/>
        <c:grouping val="clustered"/>
        <c:ser>
          <c:idx val="0"/>
          <c:order val="0"/>
          <c:tx>
            <c:strRef>
              <c:f>'EXANI II'!$B$16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II'!$G$16:$M$16</c:f>
              <c:numCache>
                <c:formatCode>#,##0</c:formatCode>
                <c:ptCount val="7"/>
                <c:pt idx="0">
                  <c:v>960.77025527192052</c:v>
                </c:pt>
                <c:pt idx="1">
                  <c:v>960.77025527192052</c:v>
                </c:pt>
                <c:pt idx="2">
                  <c:v>964.47280799112093</c:v>
                </c:pt>
                <c:pt idx="3">
                  <c:v>951.45394006659353</c:v>
                </c:pt>
                <c:pt idx="4">
                  <c:v>954.85016648168562</c:v>
                </c:pt>
                <c:pt idx="5">
                  <c:v>952.78579356270961</c:v>
                </c:pt>
                <c:pt idx="6">
                  <c:v>980.28856825749347</c:v>
                </c:pt>
              </c:numCache>
            </c:numRef>
          </c:val>
        </c:ser>
        <c:ser>
          <c:idx val="1"/>
          <c:order val="1"/>
          <c:tx>
            <c:strRef>
              <c:f>'EXANI II'!$B$17</c:f>
              <c:strCache>
                <c:ptCount val="1"/>
                <c:pt idx="0">
                  <c:v>Nunca</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II'!$G$17:$M$17</c:f>
              <c:numCache>
                <c:formatCode>#,##0</c:formatCode>
                <c:ptCount val="7"/>
                <c:pt idx="0">
                  <c:v>1002.4994786235675</c:v>
                </c:pt>
                <c:pt idx="1">
                  <c:v>1002.4994786235675</c:v>
                </c:pt>
                <c:pt idx="2">
                  <c:v>1021.314303093499</c:v>
                </c:pt>
                <c:pt idx="3">
                  <c:v>1002.1328640945424</c:v>
                </c:pt>
                <c:pt idx="4">
                  <c:v>1000.1012339242267</c:v>
                </c:pt>
                <c:pt idx="5">
                  <c:v>982.30231143552248</c:v>
                </c:pt>
                <c:pt idx="6">
                  <c:v>1006.6466805700385</c:v>
                </c:pt>
              </c:numCache>
            </c:numRef>
          </c:val>
        </c:ser>
        <c:ser>
          <c:idx val="2"/>
          <c:order val="2"/>
          <c:tx>
            <c:strRef>
              <c:f>'EXANI II'!$B$18</c:f>
              <c:strCache>
                <c:ptCount val="1"/>
                <c:pt idx="0">
                  <c:v>1 vez</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II'!$G$18:$M$18</c:f>
              <c:numCache>
                <c:formatCode>#,##0</c:formatCode>
                <c:ptCount val="7"/>
                <c:pt idx="0">
                  <c:v>982.39985611510792</c:v>
                </c:pt>
                <c:pt idx="1">
                  <c:v>982.39985611510792</c:v>
                </c:pt>
                <c:pt idx="2">
                  <c:v>995.28417266187307</c:v>
                </c:pt>
                <c:pt idx="3">
                  <c:v>979.38345323741055</c:v>
                </c:pt>
                <c:pt idx="4">
                  <c:v>979.44748201438847</c:v>
                </c:pt>
                <c:pt idx="5">
                  <c:v>966.80287769784172</c:v>
                </c:pt>
                <c:pt idx="6">
                  <c:v>991.08129496402876</c:v>
                </c:pt>
              </c:numCache>
            </c:numRef>
          </c:val>
        </c:ser>
        <c:ser>
          <c:idx val="3"/>
          <c:order val="3"/>
          <c:tx>
            <c:strRef>
              <c:f>'EXANI II'!$B$19</c:f>
              <c:strCache>
                <c:ptCount val="1"/>
                <c:pt idx="0">
                  <c:v>2 veces</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II'!$G$19:$M$19</c:f>
              <c:numCache>
                <c:formatCode>#,##0</c:formatCode>
                <c:ptCount val="7"/>
                <c:pt idx="0">
                  <c:v>978.68941629249514</c:v>
                </c:pt>
                <c:pt idx="1">
                  <c:v>978.68941629249514</c:v>
                </c:pt>
                <c:pt idx="2">
                  <c:v>986.87620269403317</c:v>
                </c:pt>
                <c:pt idx="3">
                  <c:v>970.8851828094929</c:v>
                </c:pt>
                <c:pt idx="4">
                  <c:v>978.03592046183439</c:v>
                </c:pt>
                <c:pt idx="5">
                  <c:v>966.60936497755119</c:v>
                </c:pt>
                <c:pt idx="6">
                  <c:v>991.04041051956381</c:v>
                </c:pt>
              </c:numCache>
            </c:numRef>
          </c:val>
        </c:ser>
        <c:ser>
          <c:idx val="4"/>
          <c:order val="4"/>
          <c:tx>
            <c:strRef>
              <c:f>'EXANI II'!$B$20</c:f>
              <c:strCache>
                <c:ptCount val="1"/>
                <c:pt idx="0">
                  <c:v>3 veces</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II'!$G$20:$M$20</c:f>
              <c:numCache>
                <c:formatCode>#,##0</c:formatCode>
                <c:ptCount val="7"/>
                <c:pt idx="0">
                  <c:v>975.43438077634187</c:v>
                </c:pt>
                <c:pt idx="1">
                  <c:v>975.43438077634187</c:v>
                </c:pt>
                <c:pt idx="2">
                  <c:v>978.1146025878005</c:v>
                </c:pt>
                <c:pt idx="3">
                  <c:v>966.0443622920518</c:v>
                </c:pt>
                <c:pt idx="4">
                  <c:v>978.07763401109059</c:v>
                </c:pt>
                <c:pt idx="5">
                  <c:v>967.50462107208841</c:v>
                </c:pt>
                <c:pt idx="6">
                  <c:v>987.4306839186695</c:v>
                </c:pt>
              </c:numCache>
            </c:numRef>
          </c:val>
        </c:ser>
        <c:ser>
          <c:idx val="5"/>
          <c:order val="5"/>
          <c:tx>
            <c:strRef>
              <c:f>'EXANI II'!$B$21</c:f>
              <c:strCache>
                <c:ptCount val="1"/>
                <c:pt idx="0">
                  <c:v>4 veces o más</c:v>
                </c:pt>
              </c:strCache>
            </c:strRef>
          </c:tx>
          <c:spPr>
            <a:solidFill>
              <a:schemeClr val="accent6">
                <a:lumMod val="50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'EXANI II'!$G$15:$M$15</c:f>
              <c:strCache>
                <c:ptCount val="7"/>
                <c:pt idx="0">
                  <c:v>ICNE Aplicados</c:v>
                </c:pt>
                <c:pt idx="1">
                  <c:v>ICNE Seleccionados</c:v>
                </c:pt>
                <c:pt idx="2">
                  <c:v>IRLM</c:v>
                </c:pt>
                <c:pt idx="3">
                  <c:v>IMAT</c:v>
                </c:pt>
                <c:pt idx="4">
                  <c:v>IRV</c:v>
                </c:pt>
                <c:pt idx="5">
                  <c:v>IESP</c:v>
                </c:pt>
                <c:pt idx="6">
                  <c:v>ITIC</c:v>
                </c:pt>
              </c:strCache>
            </c:strRef>
          </c:cat>
          <c:val>
            <c:numRef>
              <c:f>'EXANI II'!$G$21:$M$21</c:f>
              <c:numCache>
                <c:formatCode>#,##0</c:formatCode>
                <c:ptCount val="7"/>
                <c:pt idx="0">
                  <c:v>964.41037735849181</c:v>
                </c:pt>
                <c:pt idx="1">
                  <c:v>964.41037735849181</c:v>
                </c:pt>
                <c:pt idx="2">
                  <c:v>973.67924528301887</c:v>
                </c:pt>
                <c:pt idx="3">
                  <c:v>957.75943396226455</c:v>
                </c:pt>
                <c:pt idx="4">
                  <c:v>967.59433962264336</c:v>
                </c:pt>
                <c:pt idx="5">
                  <c:v>952.45283018867929</c:v>
                </c:pt>
                <c:pt idx="6">
                  <c:v>970.56603773584789</c:v>
                </c:pt>
              </c:numCache>
            </c:numRef>
          </c:val>
        </c:ser>
        <c:gapWidth val="100"/>
        <c:axId val="102983168"/>
        <c:axId val="102985088"/>
      </c:barChart>
      <c:catAx>
        <c:axId val="102983168"/>
        <c:scaling>
          <c:orientation val="minMax"/>
        </c:scaling>
        <c:axPos val="b"/>
        <c:title>
          <c:tx>
            <c:rich>
              <a:bodyPr/>
              <a:lstStyle/>
              <a:p>
                <a:pPr>
                  <a:defRPr/>
                </a:pPr>
                <a:r>
                  <a:rPr lang="en-US"/>
                  <a:t>Áreas del examen</a:t>
                </a:r>
              </a:p>
            </c:rich>
          </c:tx>
          <c:layout>
            <c:manualLayout>
              <c:xMode val="edge"/>
              <c:yMode val="edge"/>
              <c:x val="0.40781156142726244"/>
              <c:y val="0.81306547961670594"/>
            </c:manualLayout>
          </c:layout>
        </c:title>
        <c:numFmt formatCode="General" sourceLinked="1"/>
        <c:majorTickMark val="none"/>
        <c:tickLblPos val="nextTo"/>
        <c:crossAx val="102985088"/>
        <c:crosses val="autoZero"/>
        <c:auto val="1"/>
        <c:lblAlgn val="ctr"/>
        <c:lblOffset val="100"/>
      </c:catAx>
      <c:valAx>
        <c:axId val="102985088"/>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1971127501840663E-2"/>
              <c:y val="0.28044557932947806"/>
            </c:manualLayout>
          </c:layout>
        </c:title>
        <c:numFmt formatCode="#,##0" sourceLinked="1"/>
        <c:tickLblPos val="nextTo"/>
        <c:crossAx val="102983168"/>
        <c:crosses val="autoZero"/>
        <c:crossBetween val="between"/>
      </c:valAx>
    </c:plotArea>
    <c:legend>
      <c:legendPos val="r"/>
      <c:layout>
        <c:manualLayout>
          <c:xMode val="edge"/>
          <c:yMode val="edge"/>
          <c:x val="8.1104806622239747E-2"/>
          <c:y val="0.90946582033750889"/>
          <c:w val="0.8381838223248278"/>
          <c:h val="9.0534179662491332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escolaridad de la madre</a:t>
            </a:r>
          </a:p>
        </c:rich>
      </c:tx>
    </c:title>
    <c:plotArea>
      <c:layout>
        <c:manualLayout>
          <c:layoutTarget val="inner"/>
          <c:xMode val="edge"/>
          <c:yMode val="edge"/>
          <c:x val="9.5741158070559204E-2"/>
          <c:y val="0.11785349171205659"/>
          <c:w val="0.86964259718268955"/>
          <c:h val="0.58679455828268645"/>
        </c:manualLayout>
      </c:layout>
      <c:barChart>
        <c:barDir val="col"/>
        <c:grouping val="clustered"/>
        <c:ser>
          <c:idx val="0"/>
          <c:order val="0"/>
          <c:tx>
            <c:strRef>
              <c:f>'Esc madre'!$B$16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madre'!$G$16:$M$16</c:f>
              <c:numCache>
                <c:formatCode>#,##0</c:formatCode>
                <c:ptCount val="7"/>
                <c:pt idx="0">
                  <c:v>964.24959999999999</c:v>
                </c:pt>
                <c:pt idx="1">
                  <c:v>964.24959999999999</c:v>
                </c:pt>
                <c:pt idx="2">
                  <c:v>968.75199999999938</c:v>
                </c:pt>
                <c:pt idx="3">
                  <c:v>959.15199999999948</c:v>
                </c:pt>
                <c:pt idx="4">
                  <c:v>963.18400000000054</c:v>
                </c:pt>
                <c:pt idx="5">
                  <c:v>953.29600000000005</c:v>
                </c:pt>
                <c:pt idx="6">
                  <c:v>976.86399999999946</c:v>
                </c:pt>
              </c:numCache>
            </c:numRef>
          </c:val>
        </c:ser>
        <c:ser>
          <c:idx val="1"/>
          <c:order val="1"/>
          <c:tx>
            <c:strRef>
              <c:f>'Esc madre'!$B$17</c:f>
              <c:strCache>
                <c:ptCount val="1"/>
                <c:pt idx="0">
                  <c:v>No lo sé</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madre'!$G$17:$M$17</c:f>
              <c:numCache>
                <c:formatCode>#,##0</c:formatCode>
                <c:ptCount val="7"/>
                <c:pt idx="0">
                  <c:v>975.45184135977343</c:v>
                </c:pt>
                <c:pt idx="1">
                  <c:v>975.45184135977343</c:v>
                </c:pt>
                <c:pt idx="2">
                  <c:v>992.24504249291749</c:v>
                </c:pt>
                <c:pt idx="3">
                  <c:v>975.22662889518244</c:v>
                </c:pt>
                <c:pt idx="4">
                  <c:v>969.66005665722378</c:v>
                </c:pt>
                <c:pt idx="5">
                  <c:v>958.27195467422155</c:v>
                </c:pt>
                <c:pt idx="6">
                  <c:v>981.85552407932016</c:v>
                </c:pt>
              </c:numCache>
            </c:numRef>
          </c:val>
        </c:ser>
        <c:ser>
          <c:idx val="2"/>
          <c:order val="2"/>
          <c:tx>
            <c:strRef>
              <c:f>'Esc madre'!$B$18</c:f>
              <c:strCache>
                <c:ptCount val="1"/>
                <c:pt idx="0">
                  <c:v>No estudió</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madre'!$G$18:$M$18</c:f>
              <c:numCache>
                <c:formatCode>#,##0</c:formatCode>
                <c:ptCount val="7"/>
                <c:pt idx="0">
                  <c:v>960.84747847478366</c:v>
                </c:pt>
                <c:pt idx="1">
                  <c:v>960.84747847478366</c:v>
                </c:pt>
                <c:pt idx="2">
                  <c:v>972.96432964329642</c:v>
                </c:pt>
                <c:pt idx="3">
                  <c:v>969.54489544895443</c:v>
                </c:pt>
                <c:pt idx="4">
                  <c:v>953.90528905289057</c:v>
                </c:pt>
                <c:pt idx="5">
                  <c:v>950.0553505535056</c:v>
                </c:pt>
                <c:pt idx="6">
                  <c:v>957.76752767527648</c:v>
                </c:pt>
              </c:numCache>
            </c:numRef>
          </c:val>
        </c:ser>
        <c:ser>
          <c:idx val="3"/>
          <c:order val="3"/>
          <c:tx>
            <c:strRef>
              <c:f>'Esc madre'!$B$19</c:f>
              <c:strCache>
                <c:ptCount val="1"/>
                <c:pt idx="0">
                  <c:v>Primaria</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madre'!$G$19:$M$19</c:f>
              <c:numCache>
                <c:formatCode>#,##0</c:formatCode>
                <c:ptCount val="7"/>
                <c:pt idx="0">
                  <c:v>972.57644218866051</c:v>
                </c:pt>
                <c:pt idx="1">
                  <c:v>972.57644218866051</c:v>
                </c:pt>
                <c:pt idx="2">
                  <c:v>987.05279772220797</c:v>
                </c:pt>
                <c:pt idx="3">
                  <c:v>975.64867541470642</c:v>
                </c:pt>
                <c:pt idx="4">
                  <c:v>966.22957415201802</c:v>
                </c:pt>
                <c:pt idx="5">
                  <c:v>958.98396880415942</c:v>
                </c:pt>
                <c:pt idx="6">
                  <c:v>974.96719485020867</c:v>
                </c:pt>
              </c:numCache>
            </c:numRef>
          </c:val>
        </c:ser>
        <c:ser>
          <c:idx val="4"/>
          <c:order val="4"/>
          <c:tx>
            <c:strRef>
              <c:f>'Esc madre'!$B$20</c:f>
              <c:strCache>
                <c:ptCount val="1"/>
                <c:pt idx="0">
                  <c:v>Secundaria</c:v>
                </c:pt>
              </c:strCache>
            </c:strRef>
          </c:tx>
          <c:spPr>
            <a:solidFill>
              <a:srgbClr val="E59609"/>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madre'!$G$20:$M$20</c:f>
              <c:numCache>
                <c:formatCode>#,##0</c:formatCode>
                <c:ptCount val="7"/>
                <c:pt idx="0">
                  <c:v>988.23208096492442</c:v>
                </c:pt>
                <c:pt idx="1">
                  <c:v>988.23208096492442</c:v>
                </c:pt>
                <c:pt idx="2">
                  <c:v>1005.1764868986555</c:v>
                </c:pt>
                <c:pt idx="3">
                  <c:v>986.13836129211154</c:v>
                </c:pt>
                <c:pt idx="4">
                  <c:v>984.36073755718985</c:v>
                </c:pt>
                <c:pt idx="5">
                  <c:v>969.421877166228</c:v>
                </c:pt>
                <c:pt idx="6">
                  <c:v>996.06294191043946</c:v>
                </c:pt>
              </c:numCache>
            </c:numRef>
          </c:val>
        </c:ser>
        <c:ser>
          <c:idx val="5"/>
          <c:order val="5"/>
          <c:tx>
            <c:strRef>
              <c:f>'Esc madre'!$B$21</c:f>
              <c:strCache>
                <c:ptCount val="1"/>
                <c:pt idx="0">
                  <c:v>Bachillerato</c:v>
                </c:pt>
              </c:strCache>
            </c:strRef>
          </c:tx>
          <c:spPr>
            <a:solidFill>
              <a:srgbClr val="A082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madre'!$G$21:$M$21</c:f>
              <c:numCache>
                <c:formatCode>#,##0</c:formatCode>
                <c:ptCount val="7"/>
                <c:pt idx="0">
                  <c:v>1002.013907901221</c:v>
                </c:pt>
                <c:pt idx="1">
                  <c:v>1002.013907901221</c:v>
                </c:pt>
                <c:pt idx="2">
                  <c:v>1019.5132234572633</c:v>
                </c:pt>
                <c:pt idx="3">
                  <c:v>995.51059519246417</c:v>
                </c:pt>
                <c:pt idx="4">
                  <c:v>1001.8348573618792</c:v>
                </c:pt>
                <c:pt idx="5">
                  <c:v>981.41159721841939</c:v>
                </c:pt>
                <c:pt idx="6">
                  <c:v>1011.7992662760789</c:v>
                </c:pt>
              </c:numCache>
            </c:numRef>
          </c:val>
        </c:ser>
        <c:ser>
          <c:idx val="6"/>
          <c:order val="6"/>
          <c:tx>
            <c:strRef>
              <c:f>'Esc madre'!$B$22</c:f>
              <c:strCache>
                <c:ptCount val="1"/>
                <c:pt idx="0">
                  <c:v>Carrera técnica</c:v>
                </c:pt>
              </c:strCache>
            </c:strRef>
          </c:tx>
          <c:spPr>
            <a:solidFill>
              <a:srgbClr val="9A6506"/>
            </a:solidFill>
            <a:scene3d>
              <a:camera prst="orthographicFront"/>
              <a:lightRig rig="threePt" dir="t"/>
            </a:scene3d>
            <a:sp3d>
              <a:bevelT/>
              <a:bevelB/>
            </a:sp3d>
          </c:spPr>
          <c:dLbls>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madre'!$G$22:$M$22</c:f>
              <c:numCache>
                <c:formatCode>#,##0</c:formatCode>
                <c:ptCount val="7"/>
                <c:pt idx="0">
                  <c:v>1017.423884415683</c:v>
                </c:pt>
                <c:pt idx="1">
                  <c:v>1017.423884415683</c:v>
                </c:pt>
                <c:pt idx="2">
                  <c:v>1031.6457220257355</c:v>
                </c:pt>
                <c:pt idx="3">
                  <c:v>1010.6147941906845</c:v>
                </c:pt>
                <c:pt idx="4">
                  <c:v>1020.8616148694387</c:v>
                </c:pt>
                <c:pt idx="5">
                  <c:v>998.0337120927079</c:v>
                </c:pt>
                <c:pt idx="6">
                  <c:v>1025.9635788998398</c:v>
                </c:pt>
              </c:numCache>
            </c:numRef>
          </c:val>
        </c:ser>
        <c:ser>
          <c:idx val="7"/>
          <c:order val="7"/>
          <c:tx>
            <c:strRef>
              <c:f>'Esc madre'!$B$23</c:f>
              <c:strCache>
                <c:ptCount val="1"/>
                <c:pt idx="0">
                  <c:v>Licenciatura</c:v>
                </c:pt>
              </c:strCache>
            </c:strRef>
          </c:tx>
          <c:spPr>
            <a:solidFill>
              <a:srgbClr val="9A4906"/>
            </a:solidFill>
            <a:scene3d>
              <a:camera prst="orthographicFront"/>
              <a:lightRig rig="threePt" dir="t"/>
            </a:scene3d>
            <a:sp3d>
              <a:bevelT/>
              <a:bevelB/>
            </a:sp3d>
          </c:spPr>
          <c:dLbls>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madre'!$G$23:$M$23</c:f>
              <c:numCache>
                <c:formatCode>#,##0</c:formatCode>
                <c:ptCount val="7"/>
                <c:pt idx="0">
                  <c:v>1033.8066276177485</c:v>
                </c:pt>
                <c:pt idx="1">
                  <c:v>1033.8066276177485</c:v>
                </c:pt>
                <c:pt idx="2">
                  <c:v>1050.4846345181716</c:v>
                </c:pt>
                <c:pt idx="3">
                  <c:v>1027.523068282115</c:v>
                </c:pt>
                <c:pt idx="4">
                  <c:v>1037.2839605231486</c:v>
                </c:pt>
                <c:pt idx="5">
                  <c:v>1011.2003530450132</c:v>
                </c:pt>
                <c:pt idx="6">
                  <c:v>1042.5411217202943</c:v>
                </c:pt>
              </c:numCache>
            </c:numRef>
          </c:val>
        </c:ser>
        <c:ser>
          <c:idx val="9"/>
          <c:order val="8"/>
          <c:tx>
            <c:strRef>
              <c:f>'Esc madre'!$B$24</c:f>
              <c:strCache>
                <c:ptCount val="1"/>
                <c:pt idx="0">
                  <c:v>Posgrado</c:v>
                </c:pt>
              </c:strCache>
            </c:strRef>
          </c:tx>
          <c:spPr>
            <a:solidFill>
              <a:srgbClr val="973209"/>
            </a:solidFill>
            <a:scene3d>
              <a:camera prst="orthographicFront"/>
              <a:lightRig rig="threePt" dir="t"/>
            </a:scene3d>
            <a:sp3d>
              <a:bevelT/>
              <a:bevelB/>
            </a:sp3d>
          </c:spPr>
          <c:dLbls>
            <c:txPr>
              <a:bodyPr rot="-5400000" vert="horz"/>
              <a:lstStyle/>
              <a:p>
                <a:pPr>
                  <a:defRPr/>
                </a:pPr>
                <a:endParaRPr lang="es-MX"/>
              </a:p>
            </c:txPr>
            <c:showVal val="1"/>
          </c:dLbls>
          <c:cat>
            <c:strRef>
              <c:f>'Esc madre'!$G$15:$M$15</c:f>
              <c:strCache>
                <c:ptCount val="7"/>
                <c:pt idx="0">
                  <c:v>ICNE Aplicados</c:v>
                </c:pt>
                <c:pt idx="1">
                  <c:v>ICNE Seleccionados</c:v>
                </c:pt>
                <c:pt idx="2">
                  <c:v>IRLM</c:v>
                </c:pt>
                <c:pt idx="3">
                  <c:v>IMAT</c:v>
                </c:pt>
                <c:pt idx="4">
                  <c:v>IRV</c:v>
                </c:pt>
                <c:pt idx="5">
                  <c:v>IESP</c:v>
                </c:pt>
                <c:pt idx="6">
                  <c:v>ITIC</c:v>
                </c:pt>
              </c:strCache>
            </c:strRef>
          </c:cat>
          <c:val>
            <c:numRef>
              <c:f>'Esc madre'!$G$24:$M$24</c:f>
              <c:numCache>
                <c:formatCode>#,##0</c:formatCode>
                <c:ptCount val="7"/>
                <c:pt idx="0">
                  <c:v>1023.3928571428571</c:v>
                </c:pt>
                <c:pt idx="1">
                  <c:v>1023.3928571428571</c:v>
                </c:pt>
                <c:pt idx="2">
                  <c:v>1037.5412087912089</c:v>
                </c:pt>
                <c:pt idx="3">
                  <c:v>1017.2115384615385</c:v>
                </c:pt>
                <c:pt idx="4">
                  <c:v>1027.1291208791181</c:v>
                </c:pt>
                <c:pt idx="5">
                  <c:v>1001.7582417582425</c:v>
                </c:pt>
                <c:pt idx="6">
                  <c:v>1033.3241758241759</c:v>
                </c:pt>
              </c:numCache>
            </c:numRef>
          </c:val>
        </c:ser>
        <c:gapWidth val="100"/>
        <c:axId val="103024512"/>
        <c:axId val="103038976"/>
      </c:barChart>
      <c:catAx>
        <c:axId val="103024512"/>
        <c:scaling>
          <c:orientation val="minMax"/>
        </c:scaling>
        <c:axPos val="b"/>
        <c:title>
          <c:tx>
            <c:rich>
              <a:bodyPr/>
              <a:lstStyle/>
              <a:p>
                <a:pPr>
                  <a:defRPr/>
                </a:pPr>
                <a:r>
                  <a:rPr lang="en-US"/>
                  <a:t>Áreas del examen</a:t>
                </a:r>
              </a:p>
            </c:rich>
          </c:tx>
          <c:layout>
            <c:manualLayout>
              <c:xMode val="edge"/>
              <c:yMode val="edge"/>
              <c:x val="0.42220177164223138"/>
              <c:y val="0.8155478592318226"/>
            </c:manualLayout>
          </c:layout>
        </c:title>
        <c:numFmt formatCode="General" sourceLinked="1"/>
        <c:majorTickMark val="none"/>
        <c:tickLblPos val="nextTo"/>
        <c:crossAx val="103038976"/>
        <c:crosses val="autoZero"/>
        <c:auto val="1"/>
        <c:lblAlgn val="ctr"/>
        <c:lblOffset val="100"/>
      </c:catAx>
      <c:valAx>
        <c:axId val="103038976"/>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0"/>
              <c:y val="0.28593858106523506"/>
            </c:manualLayout>
          </c:layout>
        </c:title>
        <c:numFmt formatCode="#,##0" sourceLinked="1"/>
        <c:tickLblPos val="nextTo"/>
        <c:crossAx val="103024512"/>
        <c:crosses val="autoZero"/>
        <c:crossBetween val="between"/>
      </c:valAx>
    </c:plotArea>
    <c:legend>
      <c:legendPos val="r"/>
      <c:layout>
        <c:manualLayout>
          <c:xMode val="edge"/>
          <c:yMode val="edge"/>
          <c:x val="3.0322421071988126E-2"/>
          <c:y val="0.90550487652335965"/>
          <c:w val="0.95599375452535962"/>
          <c:h val="8.7092617313026713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escolaridad del padre</a:t>
            </a:r>
          </a:p>
        </c:rich>
      </c:tx>
    </c:title>
    <c:plotArea>
      <c:layout>
        <c:manualLayout>
          <c:layoutTarget val="inner"/>
          <c:xMode val="edge"/>
          <c:yMode val="edge"/>
          <c:x val="0.10005382284851244"/>
          <c:y val="0.11165330027107839"/>
          <c:w val="0.86377064210082932"/>
          <c:h val="0.56669966112254799"/>
        </c:manualLayout>
      </c:layout>
      <c:barChart>
        <c:barDir val="col"/>
        <c:grouping val="clustered"/>
        <c:ser>
          <c:idx val="0"/>
          <c:order val="0"/>
          <c:tx>
            <c:strRef>
              <c:f>'Esc padre'!$B$16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padre'!$G$16:$M$16</c:f>
              <c:numCache>
                <c:formatCode>#,##0</c:formatCode>
                <c:ptCount val="7"/>
                <c:pt idx="0">
                  <c:v>962.544642857143</c:v>
                </c:pt>
                <c:pt idx="1">
                  <c:v>962.544642857143</c:v>
                </c:pt>
                <c:pt idx="2">
                  <c:v>965.17857142857315</c:v>
                </c:pt>
                <c:pt idx="3">
                  <c:v>956.29464285714403</c:v>
                </c:pt>
                <c:pt idx="4">
                  <c:v>961.875</c:v>
                </c:pt>
                <c:pt idx="5">
                  <c:v>953.52678571428567</c:v>
                </c:pt>
                <c:pt idx="6">
                  <c:v>975.84821428571252</c:v>
                </c:pt>
              </c:numCache>
            </c:numRef>
          </c:val>
        </c:ser>
        <c:ser>
          <c:idx val="1"/>
          <c:order val="1"/>
          <c:tx>
            <c:strRef>
              <c:f>'Esc padre'!$B$17</c:f>
              <c:strCache>
                <c:ptCount val="1"/>
                <c:pt idx="0">
                  <c:v>No lo sé</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padre'!$G$17:$M$17</c:f>
              <c:numCache>
                <c:formatCode>#,##0</c:formatCode>
                <c:ptCount val="7"/>
                <c:pt idx="0">
                  <c:v>988.96290474693399</c:v>
                </c:pt>
                <c:pt idx="1">
                  <c:v>988.96290474693399</c:v>
                </c:pt>
                <c:pt idx="2">
                  <c:v>1006.8327569946554</c:v>
                </c:pt>
                <c:pt idx="3">
                  <c:v>984.11820182332599</c:v>
                </c:pt>
                <c:pt idx="4">
                  <c:v>988.39515875510847</c:v>
                </c:pt>
                <c:pt idx="5">
                  <c:v>969.88682804149641</c:v>
                </c:pt>
                <c:pt idx="6">
                  <c:v>995.58157812008801</c:v>
                </c:pt>
              </c:numCache>
            </c:numRef>
          </c:val>
        </c:ser>
        <c:ser>
          <c:idx val="2"/>
          <c:order val="2"/>
          <c:tx>
            <c:strRef>
              <c:f>'Esc padre'!$B$18</c:f>
              <c:strCache>
                <c:ptCount val="1"/>
                <c:pt idx="0">
                  <c:v>No estudió</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padre'!$G$18:$M$18</c:f>
              <c:numCache>
                <c:formatCode>#,##0</c:formatCode>
                <c:ptCount val="7"/>
                <c:pt idx="0">
                  <c:v>960.46824518698747</c:v>
                </c:pt>
                <c:pt idx="1">
                  <c:v>960.46824518698747</c:v>
                </c:pt>
                <c:pt idx="2">
                  <c:v>975.51670723611539</c:v>
                </c:pt>
                <c:pt idx="3">
                  <c:v>968.97764992254929</c:v>
                </c:pt>
                <c:pt idx="4">
                  <c:v>954.65147156450553</c:v>
                </c:pt>
                <c:pt idx="5">
                  <c:v>946.61208231909802</c:v>
                </c:pt>
                <c:pt idx="6">
                  <c:v>956.5833148926755</c:v>
                </c:pt>
              </c:numCache>
            </c:numRef>
          </c:val>
        </c:ser>
        <c:ser>
          <c:idx val="3"/>
          <c:order val="3"/>
          <c:tx>
            <c:strRef>
              <c:f>'Esc padre'!$B$19</c:f>
              <c:strCache>
                <c:ptCount val="1"/>
                <c:pt idx="0">
                  <c:v>Primaria</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padre'!$G$19:$M$19</c:f>
              <c:numCache>
                <c:formatCode>#,##0</c:formatCode>
                <c:ptCount val="7"/>
                <c:pt idx="0">
                  <c:v>971.5922124161965</c:v>
                </c:pt>
                <c:pt idx="1">
                  <c:v>971.5922124161965</c:v>
                </c:pt>
                <c:pt idx="2">
                  <c:v>985.80281049960229</c:v>
                </c:pt>
                <c:pt idx="3">
                  <c:v>975.87705011173796</c:v>
                </c:pt>
                <c:pt idx="4">
                  <c:v>965.00359834854805</c:v>
                </c:pt>
                <c:pt idx="5">
                  <c:v>958.23567289117841</c:v>
                </c:pt>
                <c:pt idx="6">
                  <c:v>973.04193022991558</c:v>
                </c:pt>
              </c:numCache>
            </c:numRef>
          </c:val>
        </c:ser>
        <c:ser>
          <c:idx val="4"/>
          <c:order val="4"/>
          <c:tx>
            <c:strRef>
              <c:f>'Esc padre'!$B$20</c:f>
              <c:strCache>
                <c:ptCount val="1"/>
                <c:pt idx="0">
                  <c:v>Secundaria</c:v>
                </c:pt>
              </c:strCache>
            </c:strRef>
          </c:tx>
          <c:spPr>
            <a:solidFill>
              <a:srgbClr val="E59609"/>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padre'!$G$20:$M$20</c:f>
              <c:numCache>
                <c:formatCode>#,##0</c:formatCode>
                <c:ptCount val="7"/>
                <c:pt idx="0">
                  <c:v>984.5992694244236</c:v>
                </c:pt>
                <c:pt idx="1">
                  <c:v>984.5992694244236</c:v>
                </c:pt>
                <c:pt idx="2">
                  <c:v>1000.9023595616546</c:v>
                </c:pt>
                <c:pt idx="3">
                  <c:v>982.78408529963622</c:v>
                </c:pt>
                <c:pt idx="4">
                  <c:v>980.23200710830292</c:v>
                </c:pt>
                <c:pt idx="5">
                  <c:v>967.0549906209892</c:v>
                </c:pt>
                <c:pt idx="6">
                  <c:v>992.02290453154308</c:v>
                </c:pt>
              </c:numCache>
            </c:numRef>
          </c:val>
        </c:ser>
        <c:ser>
          <c:idx val="5"/>
          <c:order val="5"/>
          <c:tx>
            <c:strRef>
              <c:f>'Esc padre'!$B$21</c:f>
              <c:strCache>
                <c:ptCount val="1"/>
                <c:pt idx="0">
                  <c:v>Bachillerato</c:v>
                </c:pt>
              </c:strCache>
            </c:strRef>
          </c:tx>
          <c:spPr>
            <a:solidFill>
              <a:srgbClr val="A082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padre'!$G$21:$M$21</c:f>
              <c:numCache>
                <c:formatCode>#,##0</c:formatCode>
                <c:ptCount val="7"/>
                <c:pt idx="0">
                  <c:v>997.52032953719515</c:v>
                </c:pt>
                <c:pt idx="1">
                  <c:v>997.52032953719515</c:v>
                </c:pt>
                <c:pt idx="2">
                  <c:v>1014.0542767143203</c:v>
                </c:pt>
                <c:pt idx="3">
                  <c:v>991.6244245214441</c:v>
                </c:pt>
                <c:pt idx="4">
                  <c:v>996.89168887811968</c:v>
                </c:pt>
                <c:pt idx="5">
                  <c:v>977.89726193360798</c:v>
                </c:pt>
                <c:pt idx="6">
                  <c:v>1007.1339956384785</c:v>
                </c:pt>
              </c:numCache>
            </c:numRef>
          </c:val>
        </c:ser>
        <c:ser>
          <c:idx val="6"/>
          <c:order val="6"/>
          <c:tx>
            <c:strRef>
              <c:f>'Esc padre'!$B$22</c:f>
              <c:strCache>
                <c:ptCount val="1"/>
                <c:pt idx="0">
                  <c:v>Carrera técnica</c:v>
                </c:pt>
              </c:strCache>
            </c:strRef>
          </c:tx>
          <c:spPr>
            <a:solidFill>
              <a:srgbClr val="9A6506"/>
            </a:solidFill>
            <a:scene3d>
              <a:camera prst="orthographicFront"/>
              <a:lightRig rig="threePt" dir="t"/>
            </a:scene3d>
            <a:sp3d>
              <a:bevelT/>
              <a:bevelB/>
            </a:sp3d>
          </c:spPr>
          <c:dLbls>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padre'!$G$22:$M$22</c:f>
              <c:numCache>
                <c:formatCode>#,##0</c:formatCode>
                <c:ptCount val="7"/>
                <c:pt idx="0">
                  <c:v>1009.6586274162079</c:v>
                </c:pt>
                <c:pt idx="1">
                  <c:v>1009.6586274162079</c:v>
                </c:pt>
                <c:pt idx="2">
                  <c:v>1025.6295442454318</c:v>
                </c:pt>
                <c:pt idx="3">
                  <c:v>1002.9260507182124</c:v>
                </c:pt>
                <c:pt idx="4">
                  <c:v>1010.198616776025</c:v>
                </c:pt>
                <c:pt idx="5">
                  <c:v>989.61784004256072</c:v>
                </c:pt>
                <c:pt idx="6">
                  <c:v>1019.9210852988118</c:v>
                </c:pt>
              </c:numCache>
            </c:numRef>
          </c:val>
        </c:ser>
        <c:ser>
          <c:idx val="7"/>
          <c:order val="7"/>
          <c:tx>
            <c:strRef>
              <c:f>'Esc padre'!$B$23</c:f>
              <c:strCache>
                <c:ptCount val="1"/>
                <c:pt idx="0">
                  <c:v>Licenciatura</c:v>
                </c:pt>
              </c:strCache>
            </c:strRef>
          </c:tx>
          <c:spPr>
            <a:solidFill>
              <a:srgbClr val="9A4906"/>
            </a:solidFill>
            <a:scene3d>
              <a:camera prst="orthographicFront"/>
              <a:lightRig rig="threePt" dir="t"/>
            </a:scene3d>
            <a:sp3d>
              <a:bevelT/>
              <a:bevelB/>
            </a:sp3d>
          </c:spPr>
          <c:dLbls>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padre'!$G$23:$M$23</c:f>
              <c:numCache>
                <c:formatCode>#,##0</c:formatCode>
                <c:ptCount val="7"/>
                <c:pt idx="0">
                  <c:v>1029.6026093088858</c:v>
                </c:pt>
                <c:pt idx="1">
                  <c:v>1029.6026093088858</c:v>
                </c:pt>
                <c:pt idx="2">
                  <c:v>1045.7034555712271</c:v>
                </c:pt>
                <c:pt idx="3">
                  <c:v>1024.9876586741912</c:v>
                </c:pt>
                <c:pt idx="4">
                  <c:v>1032.0186882933708</c:v>
                </c:pt>
                <c:pt idx="5">
                  <c:v>1008.0729901269393</c:v>
                </c:pt>
                <c:pt idx="6">
                  <c:v>1037.2302538787023</c:v>
                </c:pt>
              </c:numCache>
            </c:numRef>
          </c:val>
        </c:ser>
        <c:ser>
          <c:idx val="9"/>
          <c:order val="8"/>
          <c:tx>
            <c:strRef>
              <c:f>'Esc padre'!$B$24</c:f>
              <c:strCache>
                <c:ptCount val="1"/>
                <c:pt idx="0">
                  <c:v>Posgrado</c:v>
                </c:pt>
              </c:strCache>
            </c:strRef>
          </c:tx>
          <c:spPr>
            <a:solidFill>
              <a:srgbClr val="973209"/>
            </a:solidFill>
            <a:scene3d>
              <a:camera prst="orthographicFront"/>
              <a:lightRig rig="threePt" dir="t"/>
            </a:scene3d>
            <a:sp3d>
              <a:bevelT/>
              <a:bevelB/>
            </a:sp3d>
          </c:spPr>
          <c:dLbls>
            <c:txPr>
              <a:bodyPr rot="-5400000" vert="horz"/>
              <a:lstStyle/>
              <a:p>
                <a:pPr>
                  <a:defRPr/>
                </a:pPr>
                <a:endParaRPr lang="es-MX"/>
              </a:p>
            </c:txPr>
            <c:showVal val="1"/>
          </c:dLbls>
          <c:cat>
            <c:strRef>
              <c:f>'Esc padre'!$G$15:$M$15</c:f>
              <c:strCache>
                <c:ptCount val="7"/>
                <c:pt idx="0">
                  <c:v>ICNE Aplicados</c:v>
                </c:pt>
                <c:pt idx="1">
                  <c:v>ICNE Seleccionados</c:v>
                </c:pt>
                <c:pt idx="2">
                  <c:v>IRLM</c:v>
                </c:pt>
                <c:pt idx="3">
                  <c:v>IMAT</c:v>
                </c:pt>
                <c:pt idx="4">
                  <c:v>IRV</c:v>
                </c:pt>
                <c:pt idx="5">
                  <c:v>IESP</c:v>
                </c:pt>
                <c:pt idx="6">
                  <c:v>ITIC</c:v>
                </c:pt>
              </c:strCache>
            </c:strRef>
          </c:cat>
          <c:val>
            <c:numRef>
              <c:f>'Esc padre'!$G$24:$M$24</c:f>
              <c:numCache>
                <c:formatCode>#,##0</c:formatCode>
                <c:ptCount val="7"/>
                <c:pt idx="0">
                  <c:v>1026.7149964463397</c:v>
                </c:pt>
                <c:pt idx="1">
                  <c:v>1026.7149964463397</c:v>
                </c:pt>
                <c:pt idx="2">
                  <c:v>1041.5280739161335</c:v>
                </c:pt>
                <c:pt idx="3">
                  <c:v>1021.1087420042645</c:v>
                </c:pt>
                <c:pt idx="4">
                  <c:v>1028.912579957356</c:v>
                </c:pt>
                <c:pt idx="5">
                  <c:v>1005.1101634683725</c:v>
                </c:pt>
                <c:pt idx="6">
                  <c:v>1036.9154228855721</c:v>
                </c:pt>
              </c:numCache>
            </c:numRef>
          </c:val>
        </c:ser>
        <c:gapWidth val="100"/>
        <c:axId val="105543936"/>
        <c:axId val="105558400"/>
      </c:barChart>
      <c:catAx>
        <c:axId val="105543936"/>
        <c:scaling>
          <c:orientation val="minMax"/>
        </c:scaling>
        <c:axPos val="b"/>
        <c:title>
          <c:tx>
            <c:rich>
              <a:bodyPr/>
              <a:lstStyle/>
              <a:p>
                <a:pPr>
                  <a:defRPr/>
                </a:pPr>
                <a:r>
                  <a:rPr lang="en-US"/>
                  <a:t>Áreas del examen</a:t>
                </a:r>
              </a:p>
            </c:rich>
          </c:tx>
          <c:layout>
            <c:manualLayout>
              <c:xMode val="edge"/>
              <c:yMode val="edge"/>
              <c:x val="0.42823082220093667"/>
              <c:y val="0.79835885717620003"/>
            </c:manualLayout>
          </c:layout>
        </c:title>
        <c:numFmt formatCode="General" sourceLinked="1"/>
        <c:majorTickMark val="none"/>
        <c:tickLblPos val="nextTo"/>
        <c:crossAx val="105558400"/>
        <c:crosses val="autoZero"/>
        <c:auto val="1"/>
        <c:lblAlgn val="ctr"/>
        <c:lblOffset val="100"/>
      </c:catAx>
      <c:valAx>
        <c:axId val="105558400"/>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0"/>
              <c:y val="0.32593644218437273"/>
            </c:manualLayout>
          </c:layout>
        </c:title>
        <c:numFmt formatCode="#,##0" sourceLinked="1"/>
        <c:tickLblPos val="nextTo"/>
        <c:crossAx val="105543936"/>
        <c:crosses val="autoZero"/>
        <c:crossBetween val="between"/>
      </c:valAx>
    </c:plotArea>
    <c:legend>
      <c:legendPos val="r"/>
      <c:layout>
        <c:manualLayout>
          <c:xMode val="edge"/>
          <c:yMode val="edge"/>
          <c:x val="6.7677790555804099E-2"/>
          <c:y val="0.85563148152071855"/>
          <c:w val="0.8735324453439105"/>
          <c:h val="0.14436851847928239"/>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a:t>
            </a:r>
            <a:r>
              <a:rPr lang="es-MX" sz="1800" dirty="0" smtClean="0"/>
              <a:t>el número </a:t>
            </a:r>
            <a:r>
              <a:rPr lang="es-MX" sz="1800" dirty="0"/>
              <a:t>de libros con que se cuenta en casa</a:t>
            </a:r>
          </a:p>
        </c:rich>
      </c:tx>
    </c:title>
    <c:plotArea>
      <c:layout>
        <c:manualLayout>
          <c:layoutTarget val="inner"/>
          <c:xMode val="edge"/>
          <c:yMode val="edge"/>
          <c:x val="0.10796537453692903"/>
          <c:y val="0.12697799582665203"/>
          <c:w val="0.85713931689582445"/>
          <c:h val="0.56584101076491089"/>
        </c:manualLayout>
      </c:layout>
      <c:barChart>
        <c:barDir val="col"/>
        <c:grouping val="clustered"/>
        <c:ser>
          <c:idx val="0"/>
          <c:order val="0"/>
          <c:tx>
            <c:strRef>
              <c:f>'Libros en casa'!$B$16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casa'!$G$16:$M$16</c:f>
              <c:numCache>
                <c:formatCode>#,##0</c:formatCode>
                <c:ptCount val="7"/>
                <c:pt idx="0">
                  <c:v>965.13188647746301</c:v>
                </c:pt>
                <c:pt idx="1">
                  <c:v>965.13188647746301</c:v>
                </c:pt>
                <c:pt idx="2">
                  <c:v>968.99833055091926</c:v>
                </c:pt>
                <c:pt idx="3">
                  <c:v>958.68113522537669</c:v>
                </c:pt>
                <c:pt idx="4">
                  <c:v>963.88981636060203</c:v>
                </c:pt>
                <c:pt idx="5">
                  <c:v>954.87479131886596</c:v>
                </c:pt>
                <c:pt idx="6">
                  <c:v>979.21535893155351</c:v>
                </c:pt>
              </c:numCache>
            </c:numRef>
          </c:val>
        </c:ser>
        <c:ser>
          <c:idx val="1"/>
          <c:order val="1"/>
          <c:tx>
            <c:strRef>
              <c:f>'Libros en casa'!$B$17</c:f>
              <c:strCache>
                <c:ptCount val="1"/>
                <c:pt idx="0">
                  <c:v>Ninguno</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casa'!$G$17:$M$17</c:f>
              <c:numCache>
                <c:formatCode>#,##0</c:formatCode>
                <c:ptCount val="7"/>
                <c:pt idx="0">
                  <c:v>948.88996539792299</c:v>
                </c:pt>
                <c:pt idx="1">
                  <c:v>948.88996539792299</c:v>
                </c:pt>
                <c:pt idx="2">
                  <c:v>961.90311418685121</c:v>
                </c:pt>
                <c:pt idx="3">
                  <c:v>954.46020761245575</c:v>
                </c:pt>
                <c:pt idx="4">
                  <c:v>936.86505190311323</c:v>
                </c:pt>
                <c:pt idx="5">
                  <c:v>939.12802768166091</c:v>
                </c:pt>
                <c:pt idx="6">
                  <c:v>952.09342560553659</c:v>
                </c:pt>
              </c:numCache>
            </c:numRef>
          </c:val>
        </c:ser>
        <c:ser>
          <c:idx val="2"/>
          <c:order val="2"/>
          <c:tx>
            <c:strRef>
              <c:f>'Libros en casa'!$B$18</c:f>
              <c:strCache>
                <c:ptCount val="1"/>
                <c:pt idx="0">
                  <c:v>1 a 10</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casa'!$G$18:$M$18</c:f>
              <c:numCache>
                <c:formatCode>#,##0</c:formatCode>
                <c:ptCount val="7"/>
                <c:pt idx="0">
                  <c:v>976.95234328653339</c:v>
                </c:pt>
                <c:pt idx="1">
                  <c:v>976.95234328653339</c:v>
                </c:pt>
                <c:pt idx="2">
                  <c:v>993.74728099663832</c:v>
                </c:pt>
                <c:pt idx="3">
                  <c:v>977.25924461142949</c:v>
                </c:pt>
                <c:pt idx="4">
                  <c:v>971.51769824006328</c:v>
                </c:pt>
                <c:pt idx="5">
                  <c:v>961.33379473996445</c:v>
                </c:pt>
                <c:pt idx="6">
                  <c:v>980.90369784457187</c:v>
                </c:pt>
              </c:numCache>
            </c:numRef>
          </c:val>
        </c:ser>
        <c:ser>
          <c:idx val="3"/>
          <c:order val="3"/>
          <c:tx>
            <c:strRef>
              <c:f>'Libros en casa'!$B$19</c:f>
              <c:strCache>
                <c:ptCount val="1"/>
                <c:pt idx="0">
                  <c:v>11 a 25</c:v>
                </c:pt>
              </c:strCache>
            </c:strRef>
          </c:tx>
          <c:spPr>
            <a:solidFill>
              <a:srgbClr val="E59609"/>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casa'!$G$19:$M$19</c:f>
              <c:numCache>
                <c:formatCode>#,##0</c:formatCode>
                <c:ptCount val="7"/>
                <c:pt idx="0">
                  <c:v>989.99666110183637</c:v>
                </c:pt>
                <c:pt idx="1">
                  <c:v>989.99666110183637</c:v>
                </c:pt>
                <c:pt idx="2">
                  <c:v>1006.3689482470785</c:v>
                </c:pt>
                <c:pt idx="3">
                  <c:v>988.76460767946583</c:v>
                </c:pt>
                <c:pt idx="4">
                  <c:v>986.5494574290484</c:v>
                </c:pt>
                <c:pt idx="5">
                  <c:v>971.70179465776403</c:v>
                </c:pt>
                <c:pt idx="6">
                  <c:v>996.59849749582634</c:v>
                </c:pt>
              </c:numCache>
            </c:numRef>
          </c:val>
        </c:ser>
        <c:ser>
          <c:idx val="4"/>
          <c:order val="4"/>
          <c:tx>
            <c:strRef>
              <c:f>'Libros en casa'!$B$20</c:f>
              <c:strCache>
                <c:ptCount val="1"/>
                <c:pt idx="0">
                  <c:v>26 a 50</c:v>
                </c:pt>
              </c:strCache>
            </c:strRef>
          </c:tx>
          <c:spPr>
            <a:solidFill>
              <a:srgbClr val="A082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casa'!$G$20:$M$20</c:f>
              <c:numCache>
                <c:formatCode>#,##0</c:formatCode>
                <c:ptCount val="7"/>
                <c:pt idx="0">
                  <c:v>997.16274502101578</c:v>
                </c:pt>
                <c:pt idx="1">
                  <c:v>997.16274502101578</c:v>
                </c:pt>
                <c:pt idx="2">
                  <c:v>1013.5027693758102</c:v>
                </c:pt>
                <c:pt idx="3">
                  <c:v>993.8885178929163</c:v>
                </c:pt>
                <c:pt idx="4">
                  <c:v>995.10115096044308</c:v>
                </c:pt>
                <c:pt idx="5">
                  <c:v>977.84735043406431</c:v>
                </c:pt>
                <c:pt idx="6">
                  <c:v>1005.4739364418435</c:v>
                </c:pt>
              </c:numCache>
            </c:numRef>
          </c:val>
        </c:ser>
        <c:ser>
          <c:idx val="5"/>
          <c:order val="5"/>
          <c:tx>
            <c:strRef>
              <c:f>'Libros en casa'!$B$21</c:f>
              <c:strCache>
                <c:ptCount val="1"/>
                <c:pt idx="0">
                  <c:v>51 a 100</c:v>
                </c:pt>
              </c:strCache>
            </c:strRef>
          </c:tx>
          <c:spPr>
            <a:solidFill>
              <a:srgbClr val="9A6506"/>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casa'!$G$21:$M$21</c:f>
              <c:numCache>
                <c:formatCode>#,##0</c:formatCode>
                <c:ptCount val="7"/>
                <c:pt idx="0">
                  <c:v>1006.4915783602905</c:v>
                </c:pt>
                <c:pt idx="1">
                  <c:v>1006.4915783602905</c:v>
                </c:pt>
                <c:pt idx="2">
                  <c:v>1020.6938092582284</c:v>
                </c:pt>
                <c:pt idx="3">
                  <c:v>1002.8878973786959</c:v>
                </c:pt>
                <c:pt idx="4">
                  <c:v>1006.4300055772455</c:v>
                </c:pt>
                <c:pt idx="5">
                  <c:v>987.93641940881207</c:v>
                </c:pt>
                <c:pt idx="6">
                  <c:v>1014.5097601784728</c:v>
                </c:pt>
              </c:numCache>
            </c:numRef>
          </c:val>
        </c:ser>
        <c:ser>
          <c:idx val="6"/>
          <c:order val="6"/>
          <c:tx>
            <c:strRef>
              <c:f>'Libros en casa'!$B$22</c:f>
              <c:strCache>
                <c:ptCount val="1"/>
                <c:pt idx="0">
                  <c:v>101 a 200</c:v>
                </c:pt>
              </c:strCache>
            </c:strRef>
          </c:tx>
          <c:spPr>
            <a:solidFill>
              <a:srgbClr val="9A4906"/>
            </a:solidFill>
            <a:scene3d>
              <a:camera prst="orthographicFront"/>
              <a:lightRig rig="threePt" dir="t"/>
            </a:scene3d>
            <a:sp3d>
              <a:bevelT/>
              <a:bevelB/>
            </a:sp3d>
          </c:spPr>
          <c:dLbls>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casa'!$G$22:$M$22</c:f>
              <c:numCache>
                <c:formatCode>#,##0</c:formatCode>
                <c:ptCount val="7"/>
                <c:pt idx="0">
                  <c:v>1013.3247081098139</c:v>
                </c:pt>
                <c:pt idx="1">
                  <c:v>1013.3247081098139</c:v>
                </c:pt>
                <c:pt idx="2">
                  <c:v>1026.8917639633953</c:v>
                </c:pt>
                <c:pt idx="3">
                  <c:v>1009.1006626696128</c:v>
                </c:pt>
                <c:pt idx="4">
                  <c:v>1016.6456295361315</c:v>
                </c:pt>
                <c:pt idx="5">
                  <c:v>993.84663931839702</c:v>
                </c:pt>
                <c:pt idx="6">
                  <c:v>1020.1388450615336</c:v>
                </c:pt>
              </c:numCache>
            </c:numRef>
          </c:val>
        </c:ser>
        <c:ser>
          <c:idx val="7"/>
          <c:order val="7"/>
          <c:tx>
            <c:strRef>
              <c:f>'Libros en casa'!$B$23</c:f>
              <c:strCache>
                <c:ptCount val="1"/>
                <c:pt idx="0">
                  <c:v>201 a 500</c:v>
                </c:pt>
              </c:strCache>
            </c:strRef>
          </c:tx>
          <c:spPr>
            <a:solidFill>
              <a:srgbClr val="973209"/>
            </a:solidFill>
            <a:scene3d>
              <a:camera prst="orthographicFront"/>
              <a:lightRig rig="threePt" dir="t"/>
            </a:scene3d>
            <a:sp3d>
              <a:bevelT/>
              <a:bevelB/>
            </a:sp3d>
          </c:spPr>
          <c:dLbls>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casa'!$G$23:$M$23</c:f>
              <c:numCache>
                <c:formatCode>#,##0</c:formatCode>
                <c:ptCount val="7"/>
                <c:pt idx="0">
                  <c:v>1027.6144578313231</c:v>
                </c:pt>
                <c:pt idx="1">
                  <c:v>1027.6144578313231</c:v>
                </c:pt>
                <c:pt idx="2">
                  <c:v>1042.955350815025</c:v>
                </c:pt>
                <c:pt idx="3">
                  <c:v>1022.6080793763307</c:v>
                </c:pt>
                <c:pt idx="4">
                  <c:v>1032.1332388377</c:v>
                </c:pt>
                <c:pt idx="5">
                  <c:v>1008.1289865343738</c:v>
                </c:pt>
                <c:pt idx="6">
                  <c:v>1032.2466335931963</c:v>
                </c:pt>
              </c:numCache>
            </c:numRef>
          </c:val>
        </c:ser>
        <c:ser>
          <c:idx val="9"/>
          <c:order val="8"/>
          <c:tx>
            <c:strRef>
              <c:f>'Libros en casa'!$B$24</c:f>
              <c:strCache>
                <c:ptCount val="1"/>
                <c:pt idx="0">
                  <c:v>Más de 500</c:v>
                </c:pt>
              </c:strCache>
            </c:strRef>
          </c:tx>
          <c:spPr>
            <a:solidFill>
              <a:srgbClr val="773F29"/>
            </a:solidFill>
            <a:scene3d>
              <a:camera prst="orthographicFront"/>
              <a:lightRig rig="threePt" dir="t"/>
            </a:scene3d>
            <a:sp3d>
              <a:bevelT/>
              <a:bevelB/>
            </a:sp3d>
          </c:spPr>
          <c:dLbls>
            <c:txPr>
              <a:bodyPr rot="-5400000" vert="horz"/>
              <a:lstStyle/>
              <a:p>
                <a:pPr>
                  <a:defRPr/>
                </a:pPr>
                <a:endParaRPr lang="es-MX"/>
              </a:p>
            </c:txPr>
            <c:showVal val="1"/>
          </c:dLbls>
          <c:cat>
            <c:strRef>
              <c:f>'Libros en casa'!$G$15:$M$15</c:f>
              <c:strCache>
                <c:ptCount val="7"/>
                <c:pt idx="0">
                  <c:v>ICNE Aplicados</c:v>
                </c:pt>
                <c:pt idx="1">
                  <c:v>ICNE Seleccionados</c:v>
                </c:pt>
                <c:pt idx="2">
                  <c:v>IRLM</c:v>
                </c:pt>
                <c:pt idx="3">
                  <c:v>IMAT</c:v>
                </c:pt>
                <c:pt idx="4">
                  <c:v>IRV</c:v>
                </c:pt>
                <c:pt idx="5">
                  <c:v>IESP</c:v>
                </c:pt>
                <c:pt idx="6">
                  <c:v>ITIC</c:v>
                </c:pt>
              </c:strCache>
            </c:strRef>
          </c:cat>
          <c:val>
            <c:numRef>
              <c:f>'Libros en casa'!$G$24:$M$24</c:f>
              <c:numCache>
                <c:formatCode>#,##0</c:formatCode>
                <c:ptCount val="7"/>
                <c:pt idx="0">
                  <c:v>1028.0864682762492</c:v>
                </c:pt>
                <c:pt idx="1">
                  <c:v>1028.0864682762492</c:v>
                </c:pt>
                <c:pt idx="2">
                  <c:v>1043.2734418865798</c:v>
                </c:pt>
                <c:pt idx="3">
                  <c:v>1019.5564289724873</c:v>
                </c:pt>
                <c:pt idx="4">
                  <c:v>1033.0825379000562</c:v>
                </c:pt>
                <c:pt idx="5">
                  <c:v>1006.7883211678846</c:v>
                </c:pt>
                <c:pt idx="6">
                  <c:v>1037.7316114542411</c:v>
                </c:pt>
              </c:numCache>
            </c:numRef>
          </c:val>
        </c:ser>
        <c:gapWidth val="100"/>
        <c:axId val="105597568"/>
        <c:axId val="105603840"/>
      </c:barChart>
      <c:catAx>
        <c:axId val="105597568"/>
        <c:scaling>
          <c:orientation val="minMax"/>
        </c:scaling>
        <c:axPos val="b"/>
        <c:title>
          <c:tx>
            <c:rich>
              <a:bodyPr/>
              <a:lstStyle/>
              <a:p>
                <a:pPr>
                  <a:defRPr/>
                </a:pPr>
                <a:r>
                  <a:rPr lang="en-US"/>
                  <a:t>Áreas del examen</a:t>
                </a:r>
              </a:p>
            </c:rich>
          </c:tx>
          <c:layout>
            <c:manualLayout>
              <c:xMode val="edge"/>
              <c:yMode val="edge"/>
              <c:x val="0.42522083274272232"/>
              <c:y val="0.82778065925230493"/>
            </c:manualLayout>
          </c:layout>
        </c:title>
        <c:numFmt formatCode="General" sourceLinked="1"/>
        <c:majorTickMark val="none"/>
        <c:tickLblPos val="nextTo"/>
        <c:crossAx val="105603840"/>
        <c:crosses val="autoZero"/>
        <c:auto val="1"/>
        <c:lblAlgn val="ctr"/>
        <c:lblOffset val="100"/>
      </c:catAx>
      <c:valAx>
        <c:axId val="105603840"/>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9444409448820241E-2"/>
              <c:y val="0.31996027523589876"/>
            </c:manualLayout>
          </c:layout>
        </c:title>
        <c:numFmt formatCode="#,##0" sourceLinked="1"/>
        <c:tickLblPos val="nextTo"/>
        <c:crossAx val="105597568"/>
        <c:crosses val="autoZero"/>
        <c:crossBetween val="between"/>
      </c:valAx>
    </c:plotArea>
    <c:legend>
      <c:legendPos val="r"/>
      <c:layout>
        <c:manualLayout>
          <c:xMode val="edge"/>
          <c:yMode val="edge"/>
          <c:x val="0"/>
          <c:y val="0.90367318152782339"/>
          <c:w val="0.94715026874408592"/>
          <c:h val="9.6326818472176723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expectativas de los padres sobre el nivel de estudios del sustentante</a:t>
            </a:r>
          </a:p>
        </c:rich>
      </c:tx>
    </c:title>
    <c:plotArea>
      <c:layout>
        <c:manualLayout>
          <c:layoutTarget val="inner"/>
          <c:xMode val="edge"/>
          <c:yMode val="edge"/>
          <c:x val="9.4922857574229844E-2"/>
          <c:y val="0.17158291967416053"/>
          <c:w val="0.87022916257168104"/>
          <c:h val="0.54148349912581539"/>
        </c:manualLayout>
      </c:layout>
      <c:barChart>
        <c:barDir val="col"/>
        <c:grouping val="clustered"/>
        <c:ser>
          <c:idx val="0"/>
          <c:order val="0"/>
          <c:tx>
            <c:strRef>
              <c:f>'Exp padres'!$B$16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padres'!$G$16:$M$16</c:f>
              <c:numCache>
                <c:formatCode>#,##0</c:formatCode>
                <c:ptCount val="7"/>
                <c:pt idx="0">
                  <c:v>966.1</c:v>
                </c:pt>
                <c:pt idx="1">
                  <c:v>966.1</c:v>
                </c:pt>
                <c:pt idx="2">
                  <c:v>970.9</c:v>
                </c:pt>
                <c:pt idx="3">
                  <c:v>958.7</c:v>
                </c:pt>
                <c:pt idx="4">
                  <c:v>966.4</c:v>
                </c:pt>
                <c:pt idx="5">
                  <c:v>955</c:v>
                </c:pt>
                <c:pt idx="6">
                  <c:v>979.5</c:v>
                </c:pt>
              </c:numCache>
            </c:numRef>
          </c:val>
        </c:ser>
        <c:ser>
          <c:idx val="1"/>
          <c:order val="1"/>
          <c:tx>
            <c:strRef>
              <c:f>'Exp padres'!$B$17</c:f>
              <c:strCache>
                <c:ptCount val="1"/>
                <c:pt idx="0">
                  <c:v>No sé</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padres'!$G$17:$M$17</c:f>
              <c:numCache>
                <c:formatCode>#,##0</c:formatCode>
                <c:ptCount val="7"/>
                <c:pt idx="0">
                  <c:v>993.55118110236219</c:v>
                </c:pt>
                <c:pt idx="1">
                  <c:v>993.55118110236219</c:v>
                </c:pt>
                <c:pt idx="2">
                  <c:v>1014.4291338582677</c:v>
                </c:pt>
                <c:pt idx="3">
                  <c:v>994.96062992125871</c:v>
                </c:pt>
                <c:pt idx="4">
                  <c:v>991.47637795275682</c:v>
                </c:pt>
                <c:pt idx="5">
                  <c:v>972.66732283464546</c:v>
                </c:pt>
                <c:pt idx="6">
                  <c:v>994.22244094488281</c:v>
                </c:pt>
              </c:numCache>
            </c:numRef>
          </c:val>
        </c:ser>
        <c:ser>
          <c:idx val="4"/>
          <c:order val="2"/>
          <c:tx>
            <c:strRef>
              <c:f>'Exp padres'!$B$18</c:f>
              <c:strCache>
                <c:ptCount val="1"/>
                <c:pt idx="0">
                  <c:v>Técnico sup. universitario</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padres'!$G$18:$M$18</c:f>
              <c:numCache>
                <c:formatCode>#,##0</c:formatCode>
                <c:ptCount val="7"/>
                <c:pt idx="0">
                  <c:v>961.62698139214331</c:v>
                </c:pt>
                <c:pt idx="1">
                  <c:v>961.62698139214331</c:v>
                </c:pt>
                <c:pt idx="2">
                  <c:v>978.89042039972355</c:v>
                </c:pt>
                <c:pt idx="3">
                  <c:v>962.82563749138433</c:v>
                </c:pt>
                <c:pt idx="4">
                  <c:v>954.1368022053756</c:v>
                </c:pt>
                <c:pt idx="5">
                  <c:v>943.96192281185267</c:v>
                </c:pt>
                <c:pt idx="6">
                  <c:v>968.32012405237742</c:v>
                </c:pt>
              </c:numCache>
            </c:numRef>
          </c:val>
        </c:ser>
        <c:ser>
          <c:idx val="5"/>
          <c:order val="3"/>
          <c:tx>
            <c:strRef>
              <c:f>'Exp padres'!$B$19</c:f>
              <c:strCache>
                <c:ptCount val="1"/>
                <c:pt idx="0">
                  <c:v>Licenciatura</c:v>
                </c:pt>
              </c:strCache>
            </c:strRef>
          </c:tx>
          <c:spPr>
            <a:solidFill>
              <a:schemeClr val="accent6">
                <a:lumMod val="50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padres'!$G$19:$M$19</c:f>
              <c:numCache>
                <c:formatCode>#,##0</c:formatCode>
                <c:ptCount val="7"/>
                <c:pt idx="0">
                  <c:v>974.50312133479622</c:v>
                </c:pt>
                <c:pt idx="1">
                  <c:v>974.50312133479622</c:v>
                </c:pt>
                <c:pt idx="2">
                  <c:v>988.6962279141917</c:v>
                </c:pt>
                <c:pt idx="3">
                  <c:v>972.38810487684952</c:v>
                </c:pt>
                <c:pt idx="4">
                  <c:v>969.81839506640029</c:v>
                </c:pt>
                <c:pt idx="5">
                  <c:v>961.1932957512015</c:v>
                </c:pt>
                <c:pt idx="6">
                  <c:v>980.41958306533991</c:v>
                </c:pt>
              </c:numCache>
            </c:numRef>
          </c:val>
        </c:ser>
        <c:ser>
          <c:idx val="6"/>
          <c:order val="4"/>
          <c:tx>
            <c:strRef>
              <c:f>'Exp padres'!$B$20</c:f>
              <c:strCache>
                <c:ptCount val="1"/>
                <c:pt idx="0">
                  <c:v>Posgrado</c:v>
                </c:pt>
              </c:strCache>
            </c:strRef>
          </c:tx>
          <c:spPr>
            <a:solidFill>
              <a:srgbClr val="902510"/>
            </a:solidFill>
            <a:scene3d>
              <a:camera prst="orthographicFront"/>
              <a:lightRig rig="threePt" dir="t"/>
            </a:scene3d>
            <a:sp3d>
              <a:bevelT/>
              <a:bevelB/>
            </a:sp3d>
          </c:spPr>
          <c:dLbls>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padres'!$G$20:$M$20</c:f>
              <c:numCache>
                <c:formatCode>#,##0</c:formatCode>
                <c:ptCount val="7"/>
                <c:pt idx="0">
                  <c:v>1004.4447159591897</c:v>
                </c:pt>
                <c:pt idx="1">
                  <c:v>1004.4447159591897</c:v>
                </c:pt>
                <c:pt idx="2">
                  <c:v>1020.3477767980854</c:v>
                </c:pt>
                <c:pt idx="3">
                  <c:v>1002.0031490112104</c:v>
                </c:pt>
                <c:pt idx="4">
                  <c:v>1003.4746189696435</c:v>
                </c:pt>
                <c:pt idx="5">
                  <c:v>985.1367930469836</c:v>
                </c:pt>
                <c:pt idx="6">
                  <c:v>1011.2612419700215</c:v>
                </c:pt>
              </c:numCache>
            </c:numRef>
          </c:val>
        </c:ser>
        <c:ser>
          <c:idx val="2"/>
          <c:order val="5"/>
          <c:tx>
            <c:strRef>
              <c:f>'Exp padres'!$B$21</c:f>
              <c:strCache>
                <c:ptCount val="1"/>
                <c:pt idx="0">
                  <c:v>No quieren que estudie</c:v>
                </c:pt>
              </c:strCache>
            </c:strRef>
          </c:tx>
          <c:spPr>
            <a:solidFill>
              <a:srgbClr val="5A0E0E"/>
            </a:solidFill>
            <a:scene3d>
              <a:camera prst="orthographicFront"/>
              <a:lightRig rig="threePt" dir="t"/>
            </a:scene3d>
            <a:sp3d>
              <a:bevelT/>
              <a:bevelB/>
            </a:sp3d>
          </c:spPr>
          <c:dLbls>
            <c:txPr>
              <a:bodyPr rot="-5400000" vert="horz"/>
              <a:lstStyle/>
              <a:p>
                <a:pPr>
                  <a:defRPr/>
                </a:pPr>
                <a:endParaRPr lang="es-MX"/>
              </a:p>
            </c:txPr>
            <c:showVal val="1"/>
          </c:dLbls>
          <c:cat>
            <c:strRef>
              <c:f>'Exp padres'!$G$15:$M$15</c:f>
              <c:strCache>
                <c:ptCount val="7"/>
                <c:pt idx="0">
                  <c:v>ICNE Aplicados</c:v>
                </c:pt>
                <c:pt idx="1">
                  <c:v>ICNE Seleccionados</c:v>
                </c:pt>
                <c:pt idx="2">
                  <c:v>IRLM</c:v>
                </c:pt>
                <c:pt idx="3">
                  <c:v>IMAT</c:v>
                </c:pt>
                <c:pt idx="4">
                  <c:v>IRV</c:v>
                </c:pt>
                <c:pt idx="5">
                  <c:v>IESP</c:v>
                </c:pt>
                <c:pt idx="6">
                  <c:v>ITIC</c:v>
                </c:pt>
              </c:strCache>
            </c:strRef>
          </c:cat>
          <c:val>
            <c:numRef>
              <c:f>'Exp padres'!$G$21:$M$21</c:f>
              <c:numCache>
                <c:formatCode>#,##0</c:formatCode>
                <c:ptCount val="7"/>
                <c:pt idx="0">
                  <c:v>972.72463768115961</c:v>
                </c:pt>
                <c:pt idx="1">
                  <c:v>972.72463768115961</c:v>
                </c:pt>
                <c:pt idx="2">
                  <c:v>990.2173913043481</c:v>
                </c:pt>
                <c:pt idx="3">
                  <c:v>966.8840579710145</c:v>
                </c:pt>
                <c:pt idx="4">
                  <c:v>973.768115942029</c:v>
                </c:pt>
                <c:pt idx="5">
                  <c:v>962.46376811594109</c:v>
                </c:pt>
                <c:pt idx="6">
                  <c:v>970.28985507246375</c:v>
                </c:pt>
              </c:numCache>
            </c:numRef>
          </c:val>
        </c:ser>
        <c:gapWidth val="100"/>
        <c:axId val="107756928"/>
        <c:axId val="107767296"/>
      </c:barChart>
      <c:catAx>
        <c:axId val="107756928"/>
        <c:scaling>
          <c:orientation val="minMax"/>
        </c:scaling>
        <c:axPos val="b"/>
        <c:title>
          <c:tx>
            <c:rich>
              <a:bodyPr/>
              <a:lstStyle/>
              <a:p>
                <a:pPr>
                  <a:defRPr/>
                </a:pPr>
                <a:r>
                  <a:rPr lang="en-US"/>
                  <a:t>Áreas del examen</a:t>
                </a:r>
              </a:p>
            </c:rich>
          </c:tx>
          <c:layout>
            <c:manualLayout>
              <c:xMode val="edge"/>
              <c:yMode val="edge"/>
              <c:x val="0.43390857805922872"/>
              <c:y val="0.82080526873216142"/>
            </c:manualLayout>
          </c:layout>
        </c:title>
        <c:numFmt formatCode="General" sourceLinked="1"/>
        <c:majorTickMark val="none"/>
        <c:tickLblPos val="nextTo"/>
        <c:crossAx val="107767296"/>
        <c:crosses val="autoZero"/>
        <c:auto val="1"/>
        <c:lblAlgn val="ctr"/>
        <c:lblOffset val="100"/>
      </c:catAx>
      <c:valAx>
        <c:axId val="107767296"/>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2.8626923694138437E-3"/>
              <c:y val="0.28507283290000818"/>
            </c:manualLayout>
          </c:layout>
        </c:title>
        <c:numFmt formatCode="#,##0" sourceLinked="1"/>
        <c:tickLblPos val="nextTo"/>
        <c:crossAx val="107756928"/>
        <c:crosses val="autoZero"/>
        <c:crossBetween val="between"/>
      </c:valAx>
    </c:plotArea>
    <c:legend>
      <c:legendPos val="r"/>
      <c:layout>
        <c:manualLayout>
          <c:xMode val="edge"/>
          <c:yMode val="edge"/>
          <c:x val="6.6723830305654541E-2"/>
          <c:y val="0.89219047609534063"/>
          <c:w val="0.88051612498895937"/>
          <c:h val="0.1039806428234827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régimen de escuela de procedencia</a:t>
            </a:r>
          </a:p>
        </c:rich>
      </c:tx>
    </c:title>
    <c:plotArea>
      <c:layout>
        <c:manualLayout>
          <c:layoutTarget val="inner"/>
          <c:xMode val="edge"/>
          <c:yMode val="edge"/>
          <c:x val="0.13044407297415134"/>
          <c:y val="0.14514051262170422"/>
          <c:w val="0.86147407524280684"/>
          <c:h val="0.54861490187515749"/>
        </c:manualLayout>
      </c:layout>
      <c:barChart>
        <c:barDir val="col"/>
        <c:grouping val="clustered"/>
        <c:ser>
          <c:idx val="2"/>
          <c:order val="0"/>
          <c:tx>
            <c:strRef>
              <c:f>Régimen!$B$16</c:f>
              <c:strCache>
                <c:ptCount val="1"/>
                <c:pt idx="0">
                  <c:v>RNV</c:v>
                </c:pt>
              </c:strCache>
            </c:strRef>
          </c:tx>
          <c:spPr>
            <a:solidFill>
              <a:srgbClr val="D9D9D9"/>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Régimen!$G$15:$M$15</c:f>
              <c:strCache>
                <c:ptCount val="7"/>
                <c:pt idx="0">
                  <c:v>ICNE Aplicados</c:v>
                </c:pt>
                <c:pt idx="1">
                  <c:v>ICNE Seleccionados</c:v>
                </c:pt>
                <c:pt idx="2">
                  <c:v>IRLM</c:v>
                </c:pt>
                <c:pt idx="3">
                  <c:v>IMAT</c:v>
                </c:pt>
                <c:pt idx="4">
                  <c:v>IRV</c:v>
                </c:pt>
                <c:pt idx="5">
                  <c:v>IESP</c:v>
                </c:pt>
                <c:pt idx="6">
                  <c:v>ITIC</c:v>
                </c:pt>
              </c:strCache>
            </c:strRef>
          </c:cat>
          <c:val>
            <c:numRef>
              <c:f>Régimen!$G$16:$M$16</c:f>
              <c:numCache>
                <c:formatCode>#,##0</c:formatCode>
                <c:ptCount val="7"/>
                <c:pt idx="0">
                  <c:v>964.12612612612611</c:v>
                </c:pt>
                <c:pt idx="1">
                  <c:v>964.12612612612611</c:v>
                </c:pt>
                <c:pt idx="2">
                  <c:v>969.59459459459458</c:v>
                </c:pt>
                <c:pt idx="3">
                  <c:v>957.79279279279274</c:v>
                </c:pt>
                <c:pt idx="4">
                  <c:v>963.5585585585585</c:v>
                </c:pt>
                <c:pt idx="5">
                  <c:v>953.73873873874072</c:v>
                </c:pt>
                <c:pt idx="6">
                  <c:v>975.94594594594548</c:v>
                </c:pt>
              </c:numCache>
            </c:numRef>
          </c:val>
        </c:ser>
        <c:ser>
          <c:idx val="0"/>
          <c:order val="1"/>
          <c:tx>
            <c:strRef>
              <c:f>Régimen!$B$17</c:f>
              <c:strCache>
                <c:ptCount val="1"/>
                <c:pt idx="0">
                  <c:v>Pública</c:v>
                </c:pt>
              </c:strCache>
            </c:strRef>
          </c:tx>
          <c:spPr>
            <a:scene3d>
              <a:camera prst="orthographicFront"/>
              <a:lightRig rig="threePt" dir="t"/>
            </a:scene3d>
            <a:sp3d>
              <a:bevelT/>
              <a:bevelB/>
            </a:sp3d>
          </c:spPr>
          <c:dLbls>
            <c:txPr>
              <a:bodyPr rot="-5400000" vert="horz"/>
              <a:lstStyle/>
              <a:p>
                <a:pPr>
                  <a:defRPr/>
                </a:pPr>
                <a:endParaRPr lang="es-MX"/>
              </a:p>
            </c:txPr>
            <c:showVal val="1"/>
          </c:dLbls>
          <c:cat>
            <c:strRef>
              <c:f>Régimen!$G$15:$M$15</c:f>
              <c:strCache>
                <c:ptCount val="7"/>
                <c:pt idx="0">
                  <c:v>ICNE Aplicados</c:v>
                </c:pt>
                <c:pt idx="1">
                  <c:v>ICNE Seleccionados</c:v>
                </c:pt>
                <c:pt idx="2">
                  <c:v>IRLM</c:v>
                </c:pt>
                <c:pt idx="3">
                  <c:v>IMAT</c:v>
                </c:pt>
                <c:pt idx="4">
                  <c:v>IRV</c:v>
                </c:pt>
                <c:pt idx="5">
                  <c:v>IESP</c:v>
                </c:pt>
                <c:pt idx="6">
                  <c:v>ITIC</c:v>
                </c:pt>
              </c:strCache>
            </c:strRef>
          </c:cat>
          <c:val>
            <c:numRef>
              <c:f>Régimen!$G$17:$M$17</c:f>
              <c:numCache>
                <c:formatCode>#,##0</c:formatCode>
                <c:ptCount val="7"/>
                <c:pt idx="0">
                  <c:v>992.0047082848796</c:v>
                </c:pt>
                <c:pt idx="1">
                  <c:v>992.0047082848796</c:v>
                </c:pt>
                <c:pt idx="2">
                  <c:v>1008.9431885866636</c:v>
                </c:pt>
                <c:pt idx="3">
                  <c:v>990.78707774342683</c:v>
                </c:pt>
                <c:pt idx="4">
                  <c:v>988.73925745242047</c:v>
                </c:pt>
                <c:pt idx="5">
                  <c:v>973.1522818163769</c:v>
                </c:pt>
                <c:pt idx="6">
                  <c:v>998.40173582550949</c:v>
                </c:pt>
              </c:numCache>
            </c:numRef>
          </c:val>
        </c:ser>
        <c:ser>
          <c:idx val="3"/>
          <c:order val="2"/>
          <c:tx>
            <c:strRef>
              <c:f>Régimen!$B$18</c:f>
              <c:strCache>
                <c:ptCount val="1"/>
                <c:pt idx="0">
                  <c:v>Privada</c:v>
                </c:pt>
              </c:strCache>
            </c:strRef>
          </c:tx>
          <c:spPr>
            <a:solidFill>
              <a:srgbClr val="9999F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Régimen!$G$15:$M$15</c:f>
              <c:strCache>
                <c:ptCount val="7"/>
                <c:pt idx="0">
                  <c:v>ICNE Aplicados</c:v>
                </c:pt>
                <c:pt idx="1">
                  <c:v>ICNE Seleccionados</c:v>
                </c:pt>
                <c:pt idx="2">
                  <c:v>IRLM</c:v>
                </c:pt>
                <c:pt idx="3">
                  <c:v>IMAT</c:v>
                </c:pt>
                <c:pt idx="4">
                  <c:v>IRV</c:v>
                </c:pt>
                <c:pt idx="5">
                  <c:v>IESP</c:v>
                </c:pt>
                <c:pt idx="6">
                  <c:v>ITIC</c:v>
                </c:pt>
              </c:strCache>
            </c:strRef>
          </c:cat>
          <c:val>
            <c:numRef>
              <c:f>Régimen!$G$18:$M$18</c:f>
              <c:numCache>
                <c:formatCode>#,##0</c:formatCode>
                <c:ptCount val="7"/>
                <c:pt idx="0">
                  <c:v>1005.7045264040229</c:v>
                </c:pt>
                <c:pt idx="1">
                  <c:v>1005.7045264040229</c:v>
                </c:pt>
                <c:pt idx="2">
                  <c:v>1013.8285834031852</c:v>
                </c:pt>
                <c:pt idx="3">
                  <c:v>998.54358759430011</c:v>
                </c:pt>
                <c:pt idx="4">
                  <c:v>1009.3000838222968</c:v>
                </c:pt>
                <c:pt idx="5">
                  <c:v>994.45725062866723</c:v>
                </c:pt>
                <c:pt idx="6">
                  <c:v>1012.3931265716685</c:v>
                </c:pt>
              </c:numCache>
            </c:numRef>
          </c:val>
        </c:ser>
        <c:ser>
          <c:idx val="4"/>
          <c:order val="3"/>
          <c:tx>
            <c:strRef>
              <c:f>Régimen!$B$19</c:f>
              <c:strCache>
                <c:ptCount val="1"/>
                <c:pt idx="0">
                  <c:v>Fed. por cooperación</c:v>
                </c:pt>
              </c:strCache>
            </c:strRef>
          </c:tx>
          <c:spPr>
            <a:solidFill>
              <a:srgbClr val="FFCC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Régimen!$G$15:$M$15</c:f>
              <c:strCache>
                <c:ptCount val="7"/>
                <c:pt idx="0">
                  <c:v>ICNE Aplicados</c:v>
                </c:pt>
                <c:pt idx="1">
                  <c:v>ICNE Seleccionados</c:v>
                </c:pt>
                <c:pt idx="2">
                  <c:v>IRLM</c:v>
                </c:pt>
                <c:pt idx="3">
                  <c:v>IMAT</c:v>
                </c:pt>
                <c:pt idx="4">
                  <c:v>IRV</c:v>
                </c:pt>
                <c:pt idx="5">
                  <c:v>IESP</c:v>
                </c:pt>
                <c:pt idx="6">
                  <c:v>ITIC</c:v>
                </c:pt>
              </c:strCache>
            </c:strRef>
          </c:cat>
          <c:val>
            <c:numRef>
              <c:f>Régimen!$G$19:$M$19</c:f>
              <c:numCache>
                <c:formatCode>#,##0</c:formatCode>
                <c:ptCount val="7"/>
                <c:pt idx="0">
                  <c:v>959.52845528455282</c:v>
                </c:pt>
                <c:pt idx="1">
                  <c:v>959.52845528455282</c:v>
                </c:pt>
                <c:pt idx="2">
                  <c:v>959.91869918699149</c:v>
                </c:pt>
                <c:pt idx="3">
                  <c:v>955.65040650406502</c:v>
                </c:pt>
                <c:pt idx="4">
                  <c:v>960.60975609756269</c:v>
                </c:pt>
                <c:pt idx="5">
                  <c:v>956.42276422764303</c:v>
                </c:pt>
                <c:pt idx="6">
                  <c:v>965.04065040650346</c:v>
                </c:pt>
              </c:numCache>
            </c:numRef>
          </c:val>
        </c:ser>
        <c:gapWidth val="80"/>
        <c:axId val="102074624"/>
        <c:axId val="102240640"/>
      </c:barChart>
      <c:catAx>
        <c:axId val="102074624"/>
        <c:scaling>
          <c:orientation val="minMax"/>
        </c:scaling>
        <c:axPos val="b"/>
        <c:title>
          <c:tx>
            <c:rich>
              <a:bodyPr/>
              <a:lstStyle/>
              <a:p>
                <a:pPr>
                  <a:defRPr/>
                </a:pPr>
                <a:r>
                  <a:rPr lang="es-MX"/>
                  <a:t>Áreas del examen</a:t>
                </a:r>
              </a:p>
            </c:rich>
          </c:tx>
          <c:layout>
            <c:manualLayout>
              <c:xMode val="edge"/>
              <c:yMode val="edge"/>
              <c:x val="0.42885594411078531"/>
              <c:y val="0.81319245494690007"/>
            </c:manualLayout>
          </c:layout>
        </c:title>
        <c:numFmt formatCode="General" sourceLinked="1"/>
        <c:tickLblPos val="nextTo"/>
        <c:crossAx val="102240640"/>
        <c:crosses val="autoZero"/>
        <c:auto val="1"/>
        <c:lblAlgn val="ctr"/>
        <c:lblOffset val="100"/>
      </c:catAx>
      <c:valAx>
        <c:axId val="102240640"/>
        <c:scaling>
          <c:orientation val="minMax"/>
          <c:max val="1100"/>
          <c:min val="900"/>
        </c:scaling>
        <c:axPos val="l"/>
        <c:majorGridlines>
          <c:spPr>
            <a:ln>
              <a:solidFill>
                <a:srgbClr val="CDCDCD"/>
              </a:solidFill>
            </a:ln>
          </c:spPr>
        </c:majorGridlines>
        <c:title>
          <c:tx>
            <c:rich>
              <a:bodyPr rot="-5400000" vert="horz"/>
              <a:lstStyle/>
              <a:p>
                <a:pPr>
                  <a:defRPr/>
                </a:pPr>
                <a:r>
                  <a:rPr lang="es-MX"/>
                  <a:t>Índice Ceneval</a:t>
                </a:r>
              </a:p>
            </c:rich>
          </c:tx>
          <c:layout>
            <c:manualLayout>
              <c:xMode val="edge"/>
              <c:yMode val="edge"/>
              <c:x val="2.0370335385432294E-2"/>
              <c:y val="0.34354092102123596"/>
            </c:manualLayout>
          </c:layout>
        </c:title>
        <c:numFmt formatCode="#,##0" sourceLinked="1"/>
        <c:tickLblPos val="nextTo"/>
        <c:crossAx val="102074624"/>
        <c:crosses val="autoZero"/>
        <c:crossBetween val="between"/>
      </c:valAx>
    </c:plotArea>
    <c:legend>
      <c:legendPos val="r"/>
      <c:layout>
        <c:manualLayout>
          <c:xMode val="edge"/>
          <c:yMode val="edge"/>
          <c:x val="1.9663898222326424E-2"/>
          <c:y val="0.88181866950770049"/>
          <c:w val="0.95069420391198534"/>
          <c:h val="0.11360025750006589"/>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modalidad de escuela de procedencia</a:t>
            </a:r>
          </a:p>
        </c:rich>
      </c:tx>
    </c:title>
    <c:plotArea>
      <c:layout>
        <c:manualLayout>
          <c:layoutTarget val="inner"/>
          <c:xMode val="edge"/>
          <c:yMode val="edge"/>
          <c:x val="9.2549786134873926E-2"/>
          <c:y val="0.10972904367214521"/>
          <c:w val="0.88189506721475464"/>
          <c:h val="0.56236014314241956"/>
        </c:manualLayout>
      </c:layout>
      <c:barChart>
        <c:barDir val="col"/>
        <c:grouping val="clustered"/>
        <c:ser>
          <c:idx val="0"/>
          <c:order val="0"/>
          <c:tx>
            <c:strRef>
              <c:f>Modalidad!$B$16</c:f>
              <c:strCache>
                <c:ptCount val="1"/>
                <c:pt idx="0">
                  <c:v>RNV</c:v>
                </c:pt>
              </c:strCache>
            </c:strRef>
          </c:tx>
          <c:spPr>
            <a:solidFill>
              <a:srgbClr val="D9D9D9"/>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Modalidad!$G$16:$M$16</c:f>
              <c:numCache>
                <c:formatCode>#,##0</c:formatCode>
                <c:ptCount val="7"/>
                <c:pt idx="0">
                  <c:v>958.87901701323256</c:v>
                </c:pt>
                <c:pt idx="1">
                  <c:v>958.87901701323256</c:v>
                </c:pt>
                <c:pt idx="2">
                  <c:v>962.00378071833882</c:v>
                </c:pt>
                <c:pt idx="3">
                  <c:v>953.80907372400759</c:v>
                </c:pt>
                <c:pt idx="4">
                  <c:v>953.241965973535</c:v>
                </c:pt>
                <c:pt idx="5">
                  <c:v>949.72589792060671</c:v>
                </c:pt>
                <c:pt idx="6">
                  <c:v>975.61436672967864</c:v>
                </c:pt>
              </c:numCache>
            </c:numRef>
          </c:val>
        </c:ser>
        <c:ser>
          <c:idx val="1"/>
          <c:order val="1"/>
          <c:tx>
            <c:strRef>
              <c:f>Modalidad!$B$17</c:f>
              <c:strCache>
                <c:ptCount val="1"/>
                <c:pt idx="0">
                  <c:v>Bachillerato general</c:v>
                </c:pt>
              </c:strCache>
            </c:strRef>
          </c:tx>
          <c:spPr>
            <a:solidFill>
              <a:srgbClr val="99CC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Modalidad!$G$17:$M$17</c:f>
              <c:numCache>
                <c:formatCode>#,##0</c:formatCode>
                <c:ptCount val="7"/>
                <c:pt idx="0">
                  <c:v>993.95864607040789</c:v>
                </c:pt>
                <c:pt idx="1">
                  <c:v>993.95864607040789</c:v>
                </c:pt>
                <c:pt idx="2">
                  <c:v>1007.186092683163</c:v>
                </c:pt>
                <c:pt idx="3">
                  <c:v>993.94460316691686</c:v>
                </c:pt>
                <c:pt idx="4">
                  <c:v>993.86034574596749</c:v>
                </c:pt>
                <c:pt idx="5">
                  <c:v>981.10648394750865</c:v>
                </c:pt>
                <c:pt idx="6">
                  <c:v>993.69570480848381</c:v>
                </c:pt>
              </c:numCache>
            </c:numRef>
          </c:val>
        </c:ser>
        <c:ser>
          <c:idx val="2"/>
          <c:order val="2"/>
          <c:tx>
            <c:strRef>
              <c:f>Modalidad!$B$18</c:f>
              <c:strCache>
                <c:ptCount val="1"/>
                <c:pt idx="0">
                  <c:v>Bachillerato tecnológico</c:v>
                </c:pt>
              </c:strCache>
            </c:strRef>
          </c:tx>
          <c:spPr>
            <a:solidFill>
              <a:srgbClr val="9933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Modalidad!$G$18:$M$18</c:f>
              <c:numCache>
                <c:formatCode>#,##0</c:formatCode>
                <c:ptCount val="7"/>
                <c:pt idx="0">
                  <c:v>996.57158098286322</c:v>
                </c:pt>
                <c:pt idx="1">
                  <c:v>996.57158098286322</c:v>
                </c:pt>
                <c:pt idx="2">
                  <c:v>1016.291925051678</c:v>
                </c:pt>
                <c:pt idx="3">
                  <c:v>996.0685470427419</c:v>
                </c:pt>
                <c:pt idx="4">
                  <c:v>991.59498566379955</c:v>
                </c:pt>
                <c:pt idx="5">
                  <c:v>971.0342068413679</c:v>
                </c:pt>
                <c:pt idx="6">
                  <c:v>1007.8682403147277</c:v>
                </c:pt>
              </c:numCache>
            </c:numRef>
          </c:val>
        </c:ser>
        <c:ser>
          <c:idx val="3"/>
          <c:order val="3"/>
          <c:tx>
            <c:strRef>
              <c:f>Modalidad!$B$19</c:f>
              <c:strCache>
                <c:ptCount val="1"/>
                <c:pt idx="0">
                  <c:v>Profesional técnico bachiller</c:v>
                </c:pt>
              </c:strCache>
            </c:strRef>
          </c:tx>
          <c:spPr>
            <a:solidFill>
              <a:srgbClr val="666699"/>
            </a:solidFill>
            <a:scene3d>
              <a:camera prst="orthographicFront"/>
              <a:lightRig rig="threePt" dir="t"/>
            </a:scene3d>
            <a:sp3d>
              <a:bevelT/>
              <a:bevelB/>
            </a:sp3d>
          </c:spPr>
          <c:dLbls>
            <c:dLbl>
              <c:idx val="0"/>
              <c:layout>
                <c:manualLayout>
                  <c:x val="0"/>
                  <c:y val="-8.0080080080080097E-3"/>
                </c:manualLayout>
              </c:layout>
              <c:showVal val="1"/>
            </c:dLbl>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Modalidad!$G$19:$M$19</c:f>
              <c:numCache>
                <c:formatCode>#,##0</c:formatCode>
                <c:ptCount val="7"/>
                <c:pt idx="0">
                  <c:v>981.23562242174228</c:v>
                </c:pt>
                <c:pt idx="1">
                  <c:v>981.23562242174228</c:v>
                </c:pt>
                <c:pt idx="2">
                  <c:v>997.18514923562304</c:v>
                </c:pt>
                <c:pt idx="3">
                  <c:v>965.86993448191947</c:v>
                </c:pt>
                <c:pt idx="4">
                  <c:v>975.37005581169615</c:v>
                </c:pt>
                <c:pt idx="5">
                  <c:v>964.71972822130715</c:v>
                </c:pt>
                <c:pt idx="6">
                  <c:v>1003.0332443581671</c:v>
                </c:pt>
              </c:numCache>
            </c:numRef>
          </c:val>
        </c:ser>
        <c:ser>
          <c:idx val="4"/>
          <c:order val="4"/>
          <c:tx>
            <c:strRef>
              <c:f>Modalidad!$B$20</c:f>
              <c:strCache>
                <c:ptCount val="1"/>
                <c:pt idx="0">
                  <c:v>Bachillerato intercultural</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Modalidad!$G$20:$M$20</c:f>
              <c:numCache>
                <c:formatCode>#,##0</c:formatCode>
                <c:ptCount val="7"/>
                <c:pt idx="0">
                  <c:v>933.16040955631559</c:v>
                </c:pt>
                <c:pt idx="1">
                  <c:v>933.16040955631559</c:v>
                </c:pt>
                <c:pt idx="2">
                  <c:v>921.97952218429839</c:v>
                </c:pt>
                <c:pt idx="3">
                  <c:v>936.21160409556296</c:v>
                </c:pt>
                <c:pt idx="4">
                  <c:v>928.94197952218451</c:v>
                </c:pt>
                <c:pt idx="5">
                  <c:v>940.81911262798633</c:v>
                </c:pt>
                <c:pt idx="6">
                  <c:v>937.84982935153539</c:v>
                </c:pt>
              </c:numCache>
            </c:numRef>
          </c:val>
        </c:ser>
        <c:ser>
          <c:idx val="5"/>
          <c:order val="5"/>
          <c:tx>
            <c:strRef>
              <c:f>Modalidad!$B$21</c:f>
              <c:strCache>
                <c:ptCount val="1"/>
                <c:pt idx="0">
                  <c:v>Bachillerato Internacional</c:v>
                </c:pt>
              </c:strCache>
            </c:strRef>
          </c:tx>
          <c:spPr>
            <a:solidFill>
              <a:srgbClr val="33CCCC"/>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Modalidad!$G$21:$M$21</c:f>
              <c:numCache>
                <c:formatCode>#,##0</c:formatCode>
                <c:ptCount val="7"/>
                <c:pt idx="0">
                  <c:v>992.468085106383</c:v>
                </c:pt>
                <c:pt idx="1">
                  <c:v>992.468085106383</c:v>
                </c:pt>
                <c:pt idx="2">
                  <c:v>1017.0212765957431</c:v>
                </c:pt>
                <c:pt idx="3">
                  <c:v>990.63829787234044</c:v>
                </c:pt>
                <c:pt idx="4">
                  <c:v>990.42553191489367</c:v>
                </c:pt>
                <c:pt idx="5">
                  <c:v>977.02127659574296</c:v>
                </c:pt>
                <c:pt idx="6">
                  <c:v>987.23404255319394</c:v>
                </c:pt>
              </c:numCache>
            </c:numRef>
          </c:val>
        </c:ser>
        <c:ser>
          <c:idx val="6"/>
          <c:order val="6"/>
          <c:tx>
            <c:strRef>
              <c:f>Modalidad!$B$22</c:f>
              <c:strCache>
                <c:ptCount val="1"/>
                <c:pt idx="0">
                  <c:v>Acuerdo secretarial 286</c:v>
                </c:pt>
              </c:strCache>
            </c:strRef>
          </c:tx>
          <c:spPr>
            <a:solidFill>
              <a:srgbClr val="969696"/>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Modalidad!$G$15:$M$15</c:f>
              <c:strCache>
                <c:ptCount val="7"/>
                <c:pt idx="0">
                  <c:v>ICNE Aplicados</c:v>
                </c:pt>
                <c:pt idx="1">
                  <c:v>ICNE Seleccionados</c:v>
                </c:pt>
                <c:pt idx="2">
                  <c:v>IRLM</c:v>
                </c:pt>
                <c:pt idx="3">
                  <c:v>IMAT</c:v>
                </c:pt>
                <c:pt idx="4">
                  <c:v>IRV</c:v>
                </c:pt>
                <c:pt idx="5">
                  <c:v>IESP</c:v>
                </c:pt>
                <c:pt idx="6">
                  <c:v>ITIC</c:v>
                </c:pt>
              </c:strCache>
            </c:strRef>
          </c:cat>
          <c:val>
            <c:numRef>
              <c:f>Modalidad!$G$22:$M$22</c:f>
              <c:numCache>
                <c:formatCode>#,##0</c:formatCode>
                <c:ptCount val="7"/>
                <c:pt idx="0">
                  <c:v>1009.9710982658976</c:v>
                </c:pt>
                <c:pt idx="1">
                  <c:v>1009.9710982658976</c:v>
                </c:pt>
                <c:pt idx="2">
                  <c:v>1016.3872832369942</c:v>
                </c:pt>
                <c:pt idx="3">
                  <c:v>980.79479768786371</c:v>
                </c:pt>
                <c:pt idx="4">
                  <c:v>1033.8150289017351</c:v>
                </c:pt>
                <c:pt idx="5">
                  <c:v>1002.3410404624274</c:v>
                </c:pt>
                <c:pt idx="6">
                  <c:v>1016.5173410404625</c:v>
                </c:pt>
              </c:numCache>
            </c:numRef>
          </c:val>
        </c:ser>
        <c:gapWidth val="80"/>
        <c:axId val="102322560"/>
        <c:axId val="102324480"/>
      </c:barChart>
      <c:catAx>
        <c:axId val="102322560"/>
        <c:scaling>
          <c:orientation val="minMax"/>
        </c:scaling>
        <c:axPos val="b"/>
        <c:title>
          <c:tx>
            <c:rich>
              <a:bodyPr/>
              <a:lstStyle/>
              <a:p>
                <a:pPr>
                  <a:defRPr/>
                </a:pPr>
                <a:r>
                  <a:rPr lang="en-US"/>
                  <a:t>Áreas del examen</a:t>
                </a:r>
              </a:p>
            </c:rich>
          </c:tx>
          <c:layout>
            <c:manualLayout>
              <c:xMode val="edge"/>
              <c:yMode val="edge"/>
              <c:x val="0.40815383938821631"/>
              <c:y val="0.78945798178290494"/>
            </c:manualLayout>
          </c:layout>
        </c:title>
        <c:numFmt formatCode="General" sourceLinked="1"/>
        <c:majorTickMark val="none"/>
        <c:tickLblPos val="nextTo"/>
        <c:crossAx val="102324480"/>
        <c:crosses val="autoZero"/>
        <c:auto val="1"/>
        <c:lblAlgn val="ctr"/>
        <c:lblOffset val="100"/>
      </c:catAx>
      <c:valAx>
        <c:axId val="102324480"/>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0"/>
              <c:y val="0.31707001803503482"/>
            </c:manualLayout>
          </c:layout>
        </c:title>
        <c:numFmt formatCode="#,##0" sourceLinked="1"/>
        <c:tickLblPos val="nextTo"/>
        <c:crossAx val="102322560"/>
        <c:crosses val="autoZero"/>
        <c:crossBetween val="between"/>
      </c:valAx>
    </c:plotArea>
    <c:legend>
      <c:legendPos val="r"/>
      <c:layout>
        <c:manualLayout>
          <c:xMode val="edge"/>
          <c:yMode val="edge"/>
          <c:x val="0"/>
          <c:y val="0.86966780262731391"/>
          <c:w val="1"/>
          <c:h val="0.1225158019901121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promedio de bachillerato</a:t>
            </a:r>
          </a:p>
        </c:rich>
      </c:tx>
    </c:title>
    <c:plotArea>
      <c:layout>
        <c:manualLayout>
          <c:layoutTarget val="inner"/>
          <c:xMode val="edge"/>
          <c:yMode val="edge"/>
          <c:x val="0.10350399542383262"/>
          <c:y val="0.12430447537991662"/>
          <c:w val="0.88052647501976256"/>
          <c:h val="0.5541473372250636"/>
        </c:manualLayout>
      </c:layout>
      <c:barChart>
        <c:barDir val="col"/>
        <c:grouping val="clustered"/>
        <c:ser>
          <c:idx val="0"/>
          <c:order val="0"/>
          <c:tx>
            <c:strRef>
              <c:f>'Promedio de bachillerato'!$B$16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bachillerato'!$G$16:$M$16</c:f>
              <c:numCache>
                <c:formatCode>#,##0</c:formatCode>
                <c:ptCount val="7"/>
                <c:pt idx="0">
                  <c:v>958.68142444658361</c:v>
                </c:pt>
                <c:pt idx="1">
                  <c:v>958.68142444658361</c:v>
                </c:pt>
                <c:pt idx="2">
                  <c:v>963.99422521655458</c:v>
                </c:pt>
                <c:pt idx="3">
                  <c:v>950.5101058710294</c:v>
                </c:pt>
                <c:pt idx="4">
                  <c:v>953.25312800769973</c:v>
                </c:pt>
                <c:pt idx="5">
                  <c:v>948.48893166506355</c:v>
                </c:pt>
                <c:pt idx="6">
                  <c:v>977.16073147256975</c:v>
                </c:pt>
              </c:numCache>
            </c:numRef>
          </c:val>
        </c:ser>
        <c:ser>
          <c:idx val="1"/>
          <c:order val="1"/>
          <c:tx>
            <c:strRef>
              <c:f>'Promedio de bachillerato'!$B$17</c:f>
              <c:strCache>
                <c:ptCount val="1"/>
                <c:pt idx="0">
                  <c:v>6.0 - 6.9</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bachillerato'!$G$17:$M$17</c:f>
              <c:numCache>
                <c:formatCode>#,##0</c:formatCode>
                <c:ptCount val="7"/>
                <c:pt idx="0">
                  <c:v>953.74451294697951</c:v>
                </c:pt>
                <c:pt idx="1">
                  <c:v>953.74451294697951</c:v>
                </c:pt>
                <c:pt idx="2">
                  <c:v>966.09371146732644</c:v>
                </c:pt>
                <c:pt idx="3">
                  <c:v>942.76695437731303</c:v>
                </c:pt>
                <c:pt idx="4">
                  <c:v>958.64364981504298</c:v>
                </c:pt>
                <c:pt idx="5">
                  <c:v>935.52404438964254</c:v>
                </c:pt>
                <c:pt idx="6">
                  <c:v>965.69420468557337</c:v>
                </c:pt>
              </c:numCache>
            </c:numRef>
          </c:val>
        </c:ser>
        <c:ser>
          <c:idx val="2"/>
          <c:order val="2"/>
          <c:tx>
            <c:strRef>
              <c:f>'Promedio de bachillerato'!$B$18</c:f>
              <c:strCache>
                <c:ptCount val="1"/>
                <c:pt idx="0">
                  <c:v>7.0 - 7.9</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bachillerato'!$G$18:$M$18</c:f>
              <c:numCache>
                <c:formatCode>#,##0</c:formatCode>
                <c:ptCount val="7"/>
                <c:pt idx="0">
                  <c:v>973.46246915923246</c:v>
                </c:pt>
                <c:pt idx="1">
                  <c:v>973.46246915923246</c:v>
                </c:pt>
                <c:pt idx="2">
                  <c:v>987.74079521731062</c:v>
                </c:pt>
                <c:pt idx="3">
                  <c:v>964.23586069462897</c:v>
                </c:pt>
                <c:pt idx="4">
                  <c:v>975.01470867337355</c:v>
                </c:pt>
                <c:pt idx="5">
                  <c:v>955.77291706206154</c:v>
                </c:pt>
                <c:pt idx="6">
                  <c:v>984.54806414879488</c:v>
                </c:pt>
              </c:numCache>
            </c:numRef>
          </c:val>
        </c:ser>
        <c:ser>
          <c:idx val="3"/>
          <c:order val="3"/>
          <c:tx>
            <c:strRef>
              <c:f>'Promedio de bachillerato'!$B$19</c:f>
              <c:strCache>
                <c:ptCount val="1"/>
                <c:pt idx="0">
                  <c:v>8.0 - 8.9</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bachillerato'!$G$19:$M$19</c:f>
              <c:numCache>
                <c:formatCode>#,##0</c:formatCode>
                <c:ptCount val="7"/>
                <c:pt idx="0">
                  <c:v>994.58488573799082</c:v>
                </c:pt>
                <c:pt idx="1">
                  <c:v>994.58488573799082</c:v>
                </c:pt>
                <c:pt idx="2">
                  <c:v>1010.3271362847862</c:v>
                </c:pt>
                <c:pt idx="3">
                  <c:v>993.40504562938384</c:v>
                </c:pt>
                <c:pt idx="4">
                  <c:v>991.08416924353264</c:v>
                </c:pt>
                <c:pt idx="5">
                  <c:v>976.40263217437212</c:v>
                </c:pt>
                <c:pt idx="6">
                  <c:v>1001.7054453578726</c:v>
                </c:pt>
              </c:numCache>
            </c:numRef>
          </c:val>
        </c:ser>
        <c:ser>
          <c:idx val="4"/>
          <c:order val="4"/>
          <c:tx>
            <c:strRef>
              <c:f>'Promedio de bachillerato'!$B$20</c:f>
              <c:strCache>
                <c:ptCount val="1"/>
                <c:pt idx="0">
                  <c:v>9.0 - 9.9</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bachillerato'!$G$20:$M$20</c:f>
              <c:numCache>
                <c:formatCode>#,##0</c:formatCode>
                <c:ptCount val="7"/>
                <c:pt idx="0">
                  <c:v>1038.2549773973258</c:v>
                </c:pt>
                <c:pt idx="1">
                  <c:v>1038.2549773973258</c:v>
                </c:pt>
                <c:pt idx="2">
                  <c:v>1058.0422237183798</c:v>
                </c:pt>
                <c:pt idx="3">
                  <c:v>1050.6439357506972</c:v>
                </c:pt>
                <c:pt idx="4">
                  <c:v>1029.4647494469559</c:v>
                </c:pt>
                <c:pt idx="5">
                  <c:v>1020.695873809753</c:v>
                </c:pt>
                <c:pt idx="6">
                  <c:v>1032.4281042608445</c:v>
                </c:pt>
              </c:numCache>
            </c:numRef>
          </c:val>
        </c:ser>
        <c:ser>
          <c:idx val="5"/>
          <c:order val="5"/>
          <c:tx>
            <c:strRef>
              <c:f>'Promedio de bachillerato'!$B$21</c:f>
              <c:strCache>
                <c:ptCount val="1"/>
                <c:pt idx="0">
                  <c:v>10</c:v>
                </c:pt>
              </c:strCache>
            </c:strRef>
          </c:tx>
          <c:spPr>
            <a:solidFill>
              <a:schemeClr val="accent6">
                <a:lumMod val="50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'Promedio de bachillerato'!$G$15:$M$15</c:f>
              <c:strCache>
                <c:ptCount val="7"/>
                <c:pt idx="0">
                  <c:v>ICNE Aplicados</c:v>
                </c:pt>
                <c:pt idx="1">
                  <c:v>ICNE Seleccionados</c:v>
                </c:pt>
                <c:pt idx="2">
                  <c:v>IRLM</c:v>
                </c:pt>
                <c:pt idx="3">
                  <c:v>IMAT</c:v>
                </c:pt>
                <c:pt idx="4">
                  <c:v>IRV</c:v>
                </c:pt>
                <c:pt idx="5">
                  <c:v>IESP</c:v>
                </c:pt>
                <c:pt idx="6">
                  <c:v>ITIC</c:v>
                </c:pt>
              </c:strCache>
            </c:strRef>
          </c:cat>
          <c:val>
            <c:numRef>
              <c:f>'Promedio de bachillerato'!$G$21:$M$21</c:f>
              <c:numCache>
                <c:formatCode>#,##0</c:formatCode>
                <c:ptCount val="7"/>
                <c:pt idx="0">
                  <c:v>1055.5759036144577</c:v>
                </c:pt>
                <c:pt idx="1">
                  <c:v>1055.5759036144577</c:v>
                </c:pt>
                <c:pt idx="2">
                  <c:v>1074.8915662650602</c:v>
                </c:pt>
                <c:pt idx="3">
                  <c:v>1076.048192771085</c:v>
                </c:pt>
                <c:pt idx="4">
                  <c:v>1044.2409638554218</c:v>
                </c:pt>
                <c:pt idx="5">
                  <c:v>1044.2409638554218</c:v>
                </c:pt>
                <c:pt idx="6">
                  <c:v>1038.4578313253012</c:v>
                </c:pt>
              </c:numCache>
            </c:numRef>
          </c:val>
        </c:ser>
        <c:gapWidth val="100"/>
        <c:axId val="102401152"/>
        <c:axId val="102403072"/>
      </c:barChart>
      <c:catAx>
        <c:axId val="102401152"/>
        <c:scaling>
          <c:orientation val="minMax"/>
        </c:scaling>
        <c:axPos val="b"/>
        <c:title>
          <c:tx>
            <c:rich>
              <a:bodyPr/>
              <a:lstStyle/>
              <a:p>
                <a:pPr>
                  <a:defRPr/>
                </a:pPr>
                <a:r>
                  <a:rPr lang="en-US"/>
                  <a:t>Áreas del examen</a:t>
                </a:r>
              </a:p>
            </c:rich>
          </c:tx>
        </c:title>
        <c:numFmt formatCode="General" sourceLinked="1"/>
        <c:majorTickMark val="none"/>
        <c:tickLblPos val="nextTo"/>
        <c:crossAx val="102403072"/>
        <c:crosses val="autoZero"/>
        <c:auto val="1"/>
        <c:lblAlgn val="ctr"/>
        <c:lblOffset val="100"/>
      </c:catAx>
      <c:valAx>
        <c:axId val="102403072"/>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9444409448820203E-2"/>
              <c:y val="0.31996027523589776"/>
            </c:manualLayout>
          </c:layout>
        </c:title>
        <c:numFmt formatCode="#,##0" sourceLinked="1"/>
        <c:tickLblPos val="nextTo"/>
        <c:crossAx val="102401152"/>
        <c:crosses val="autoZero"/>
        <c:crossBetween val="between"/>
      </c:valAx>
    </c:plotArea>
    <c:legend>
      <c:legendPos val="r"/>
      <c:layout>
        <c:manualLayout>
          <c:xMode val="edge"/>
          <c:yMode val="edge"/>
          <c:x val="0.10509920385338289"/>
          <c:y val="0.91348778377721829"/>
          <c:w val="0.72581949113092115"/>
          <c:h val="8.3494717553889708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número de exámenes extraordinarios </a:t>
            </a:r>
            <a:r>
              <a:rPr lang="es-MX" sz="1800" dirty="0" smtClean="0"/>
              <a:t>presentados</a:t>
            </a:r>
            <a:endParaRPr lang="es-MX" sz="1800" dirty="0"/>
          </a:p>
        </c:rich>
      </c:tx>
    </c:title>
    <c:plotArea>
      <c:layout>
        <c:manualLayout>
          <c:layoutTarget val="inner"/>
          <c:xMode val="edge"/>
          <c:yMode val="edge"/>
          <c:x val="0.10350399542383262"/>
          <c:y val="0.1473743379094152"/>
          <c:w val="0.87129265251519661"/>
          <c:h val="0.56219265058116064"/>
        </c:manualLayout>
      </c:layout>
      <c:barChart>
        <c:barDir val="col"/>
        <c:grouping val="clustered"/>
        <c:ser>
          <c:idx val="0"/>
          <c:order val="0"/>
          <c:tx>
            <c:strRef>
              <c:f>'Exámenes extraord'!$B$16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extraord'!$G$16:$M$16</c:f>
              <c:numCache>
                <c:formatCode>#,##0</c:formatCode>
                <c:ptCount val="7"/>
                <c:pt idx="0">
                  <c:v>966.22641509433947</c:v>
                </c:pt>
                <c:pt idx="1">
                  <c:v>966.22641509433947</c:v>
                </c:pt>
                <c:pt idx="2">
                  <c:v>971.08490566037915</c:v>
                </c:pt>
                <c:pt idx="3">
                  <c:v>960.51886792452831</c:v>
                </c:pt>
                <c:pt idx="4">
                  <c:v>965.37735849056548</c:v>
                </c:pt>
                <c:pt idx="5">
                  <c:v>954.29245283018872</c:v>
                </c:pt>
                <c:pt idx="6">
                  <c:v>979.85849056603854</c:v>
                </c:pt>
              </c:numCache>
            </c:numRef>
          </c:val>
        </c:ser>
        <c:ser>
          <c:idx val="1"/>
          <c:order val="1"/>
          <c:tx>
            <c:strRef>
              <c:f>'Exámenes extraord'!$B$17</c:f>
              <c:strCache>
                <c:ptCount val="1"/>
                <c:pt idx="0">
                  <c:v>Ninguno</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extraord'!$G$17:$M$17</c:f>
              <c:numCache>
                <c:formatCode>#,##0</c:formatCode>
                <c:ptCount val="7"/>
                <c:pt idx="0">
                  <c:v>1003.5553119458326</c:v>
                </c:pt>
                <c:pt idx="1">
                  <c:v>1003.5553119458326</c:v>
                </c:pt>
                <c:pt idx="2">
                  <c:v>1020.3335482830884</c:v>
                </c:pt>
                <c:pt idx="3">
                  <c:v>1007.5935837497985</c:v>
                </c:pt>
                <c:pt idx="4">
                  <c:v>997.47154602611806</c:v>
                </c:pt>
                <c:pt idx="5">
                  <c:v>985.96920844752538</c:v>
                </c:pt>
                <c:pt idx="6">
                  <c:v>1006.4086732226345</c:v>
                </c:pt>
              </c:numCache>
            </c:numRef>
          </c:val>
        </c:ser>
        <c:ser>
          <c:idx val="2"/>
          <c:order val="2"/>
          <c:tx>
            <c:strRef>
              <c:f>'Exámenes extraord'!$B$18</c:f>
              <c:strCache>
                <c:ptCount val="1"/>
                <c:pt idx="0">
                  <c:v>1 - 3</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extraord'!$G$18:$M$18</c:f>
              <c:numCache>
                <c:formatCode>#,##0</c:formatCode>
                <c:ptCount val="7"/>
                <c:pt idx="0">
                  <c:v>979.75560081466347</c:v>
                </c:pt>
                <c:pt idx="1">
                  <c:v>979.75560081466347</c:v>
                </c:pt>
                <c:pt idx="2">
                  <c:v>993.43212304234748</c:v>
                </c:pt>
                <c:pt idx="3">
                  <c:v>972.1862490343425</c:v>
                </c:pt>
                <c:pt idx="4">
                  <c:v>979.71697450663919</c:v>
                </c:pt>
                <c:pt idx="5">
                  <c:v>962.90188917761213</c:v>
                </c:pt>
                <c:pt idx="6">
                  <c:v>990.5407683123816</c:v>
                </c:pt>
              </c:numCache>
            </c:numRef>
          </c:val>
        </c:ser>
        <c:ser>
          <c:idx val="3"/>
          <c:order val="3"/>
          <c:tx>
            <c:strRef>
              <c:f>'Exámenes extraord'!$B$19</c:f>
              <c:strCache>
                <c:ptCount val="1"/>
                <c:pt idx="0">
                  <c:v>4 - 6</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extraord'!$G$19:$M$19</c:f>
              <c:numCache>
                <c:formatCode>#,##0</c:formatCode>
                <c:ptCount val="7"/>
                <c:pt idx="0">
                  <c:v>988.03712871286962</c:v>
                </c:pt>
                <c:pt idx="1">
                  <c:v>988.03712871286962</c:v>
                </c:pt>
                <c:pt idx="2">
                  <c:v>1004.7326732673286</c:v>
                </c:pt>
                <c:pt idx="3">
                  <c:v>977.37376237623948</c:v>
                </c:pt>
                <c:pt idx="4">
                  <c:v>993.07673267326902</c:v>
                </c:pt>
                <c:pt idx="5">
                  <c:v>966.9777227722775</c:v>
                </c:pt>
                <c:pt idx="6">
                  <c:v>998.02475247524751</c:v>
                </c:pt>
              </c:numCache>
            </c:numRef>
          </c:val>
        </c:ser>
        <c:ser>
          <c:idx val="4"/>
          <c:order val="4"/>
          <c:tx>
            <c:strRef>
              <c:f>'Exámenes extraord'!$B$20</c:f>
              <c:strCache>
                <c:ptCount val="1"/>
                <c:pt idx="0">
                  <c:v>7 - 9</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extraord'!$G$20:$M$20</c:f>
              <c:numCache>
                <c:formatCode>#,##0</c:formatCode>
                <c:ptCount val="7"/>
                <c:pt idx="0">
                  <c:v>993.75743162901313</c:v>
                </c:pt>
                <c:pt idx="1">
                  <c:v>993.75743162901313</c:v>
                </c:pt>
                <c:pt idx="2">
                  <c:v>1012.7467300832343</c:v>
                </c:pt>
                <c:pt idx="3">
                  <c:v>986.02853745541017</c:v>
                </c:pt>
                <c:pt idx="4">
                  <c:v>998.64447086801454</c:v>
                </c:pt>
                <c:pt idx="5">
                  <c:v>973.00832342449439</c:v>
                </c:pt>
                <c:pt idx="6">
                  <c:v>998.3590963139103</c:v>
                </c:pt>
              </c:numCache>
            </c:numRef>
          </c:val>
        </c:ser>
        <c:ser>
          <c:idx val="5"/>
          <c:order val="5"/>
          <c:tx>
            <c:strRef>
              <c:f>'Exámenes extraord'!$B$21</c:f>
              <c:strCache>
                <c:ptCount val="1"/>
                <c:pt idx="0">
                  <c:v>10 o más</c:v>
                </c:pt>
              </c:strCache>
            </c:strRef>
          </c:tx>
          <c:spPr>
            <a:solidFill>
              <a:schemeClr val="accent6">
                <a:lumMod val="50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'Exámenes extraord'!$G$15:$M$15</c:f>
              <c:strCache>
                <c:ptCount val="7"/>
                <c:pt idx="0">
                  <c:v>ICNE Aplicados</c:v>
                </c:pt>
                <c:pt idx="1">
                  <c:v>ICNE Seleccionados</c:v>
                </c:pt>
                <c:pt idx="2">
                  <c:v>IRLM</c:v>
                </c:pt>
                <c:pt idx="3">
                  <c:v>IMAT</c:v>
                </c:pt>
                <c:pt idx="4">
                  <c:v>IRV</c:v>
                </c:pt>
                <c:pt idx="5">
                  <c:v>IESP</c:v>
                </c:pt>
                <c:pt idx="6">
                  <c:v>ITIC</c:v>
                </c:pt>
              </c:strCache>
            </c:strRef>
          </c:cat>
          <c:val>
            <c:numRef>
              <c:f>'Exámenes extraord'!$G$21:$M$21</c:f>
              <c:numCache>
                <c:formatCode>#,##0</c:formatCode>
                <c:ptCount val="7"/>
                <c:pt idx="0">
                  <c:v>1005.9385665529011</c:v>
                </c:pt>
                <c:pt idx="1">
                  <c:v>1005.9385665529011</c:v>
                </c:pt>
                <c:pt idx="2">
                  <c:v>1028.8122866894198</c:v>
                </c:pt>
                <c:pt idx="3">
                  <c:v>996.9488054607508</c:v>
                </c:pt>
                <c:pt idx="4">
                  <c:v>1014.5802047781585</c:v>
                </c:pt>
                <c:pt idx="5">
                  <c:v>979.80887372013831</c:v>
                </c:pt>
                <c:pt idx="6">
                  <c:v>1009.5426621160395</c:v>
                </c:pt>
              </c:numCache>
            </c:numRef>
          </c:val>
        </c:ser>
        <c:gapWidth val="100"/>
        <c:axId val="102537088"/>
        <c:axId val="102551552"/>
      </c:barChart>
      <c:catAx>
        <c:axId val="102537088"/>
        <c:scaling>
          <c:orientation val="minMax"/>
        </c:scaling>
        <c:axPos val="b"/>
        <c:title>
          <c:tx>
            <c:rich>
              <a:bodyPr/>
              <a:lstStyle/>
              <a:p>
                <a:pPr>
                  <a:defRPr/>
                </a:pPr>
                <a:r>
                  <a:rPr lang="en-US"/>
                  <a:t>Áreas del examen</a:t>
                </a:r>
              </a:p>
            </c:rich>
          </c:tx>
          <c:layout>
            <c:manualLayout>
              <c:xMode val="edge"/>
              <c:yMode val="edge"/>
              <c:x val="0.4266056067232199"/>
              <c:y val="0.837170323284398"/>
            </c:manualLayout>
          </c:layout>
        </c:title>
        <c:numFmt formatCode="General" sourceLinked="1"/>
        <c:majorTickMark val="none"/>
        <c:tickLblPos val="nextTo"/>
        <c:crossAx val="102551552"/>
        <c:crosses val="autoZero"/>
        <c:auto val="1"/>
        <c:lblAlgn val="ctr"/>
        <c:lblOffset val="100"/>
      </c:catAx>
      <c:valAx>
        <c:axId val="102551552"/>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0"/>
              <c:y val="0.29752305361421288"/>
            </c:manualLayout>
          </c:layout>
        </c:title>
        <c:numFmt formatCode="#,##0" sourceLinked="1"/>
        <c:tickLblPos val="nextTo"/>
        <c:crossAx val="102537088"/>
        <c:crosses val="autoZero"/>
        <c:crossBetween val="between"/>
      </c:valAx>
    </c:plotArea>
    <c:legend>
      <c:legendPos val="r"/>
      <c:layout>
        <c:manualLayout>
          <c:xMode val="edge"/>
          <c:yMode val="edge"/>
          <c:x val="3.3188690696442362E-2"/>
          <c:y val="0.89175496198175719"/>
          <c:w val="0.86769468222539414"/>
          <c:h val="0.10144625038205024"/>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beneficiario de beca</a:t>
            </a:r>
          </a:p>
        </c:rich>
      </c:tx>
    </c:title>
    <c:plotArea>
      <c:layout/>
      <c:barChart>
        <c:barDir val="col"/>
        <c:grouping val="clustered"/>
        <c:ser>
          <c:idx val="2"/>
          <c:order val="0"/>
          <c:tx>
            <c:strRef>
              <c:f>Beca!$B$16</c:f>
              <c:strCache>
                <c:ptCount val="1"/>
                <c:pt idx="0">
                  <c:v>RNV</c:v>
                </c:pt>
              </c:strCache>
            </c:strRef>
          </c:tx>
          <c:spPr>
            <a:solidFill>
              <a:schemeClr val="bg1">
                <a:lumMod val="85000"/>
              </a:schemeClr>
            </a:solidFill>
            <a:ln w="12700">
              <a:solidFill>
                <a:srgbClr val="D9D9D9"/>
              </a:solidFill>
            </a:ln>
            <a:scene3d>
              <a:camera prst="orthographicFront"/>
              <a:lightRig rig="threePt" dir="t"/>
            </a:scene3d>
            <a:sp3d>
              <a:bevelT/>
              <a:bevelB/>
            </a:sp3d>
          </c:spPr>
          <c:dPt>
            <c:idx val="0"/>
            <c:spPr>
              <a:solidFill>
                <a:schemeClr val="bg1">
                  <a:lumMod val="85000"/>
                </a:schemeClr>
              </a:solidFill>
              <a:ln w="12700">
                <a:noFill/>
              </a:ln>
              <a:scene3d>
                <a:camera prst="orthographicFront"/>
                <a:lightRig rig="threePt" dir="t"/>
              </a:scene3d>
              <a:sp3d>
                <a:bevelT/>
                <a:bevelB/>
              </a:sp3d>
            </c:spPr>
          </c:dPt>
          <c:dLbls>
            <c:numFmt formatCode="#,##0" sourceLinked="0"/>
            <c:txPr>
              <a:bodyPr rot="-5400000" vert="horz"/>
              <a:lstStyle/>
              <a:p>
                <a:pPr>
                  <a:defRPr/>
                </a:pPr>
                <a:endParaRPr lang="es-MX"/>
              </a:p>
            </c:txPr>
            <c:showVal val="1"/>
          </c:dLbls>
          <c:cat>
            <c:strRef>
              <c:f>Beca!$G$15:$M$15</c:f>
              <c:strCache>
                <c:ptCount val="7"/>
                <c:pt idx="0">
                  <c:v>ICNE Aplicados</c:v>
                </c:pt>
                <c:pt idx="1">
                  <c:v>ICNE Seleccionados</c:v>
                </c:pt>
                <c:pt idx="2">
                  <c:v>IRLM</c:v>
                </c:pt>
                <c:pt idx="3">
                  <c:v>IMAT</c:v>
                </c:pt>
                <c:pt idx="4">
                  <c:v>IRV</c:v>
                </c:pt>
                <c:pt idx="5">
                  <c:v>IESP</c:v>
                </c:pt>
                <c:pt idx="6">
                  <c:v>ITIC</c:v>
                </c:pt>
              </c:strCache>
            </c:strRef>
          </c:cat>
          <c:val>
            <c:numRef>
              <c:f>Beca!$G$16:$M$16</c:f>
              <c:numCache>
                <c:formatCode>#,##0</c:formatCode>
                <c:ptCount val="7"/>
                <c:pt idx="0">
                  <c:v>961.02864938608457</c:v>
                </c:pt>
                <c:pt idx="1">
                  <c:v>961.02864938608457</c:v>
                </c:pt>
                <c:pt idx="2">
                  <c:v>964.92496589358655</c:v>
                </c:pt>
                <c:pt idx="3">
                  <c:v>955.96180081855346</c:v>
                </c:pt>
                <c:pt idx="4">
                  <c:v>960.87312414733969</c:v>
                </c:pt>
                <c:pt idx="5">
                  <c:v>950.06821282400915</c:v>
                </c:pt>
                <c:pt idx="6">
                  <c:v>973.31514324693057</c:v>
                </c:pt>
              </c:numCache>
            </c:numRef>
          </c:val>
        </c:ser>
        <c:ser>
          <c:idx val="3"/>
          <c:order val="1"/>
          <c:tx>
            <c:strRef>
              <c:f>Beca!$B$17</c:f>
              <c:strCache>
                <c:ptCount val="1"/>
                <c:pt idx="0">
                  <c:v>Sí</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Beca!$G$15:$M$15</c:f>
              <c:strCache>
                <c:ptCount val="7"/>
                <c:pt idx="0">
                  <c:v>ICNE Aplicados</c:v>
                </c:pt>
                <c:pt idx="1">
                  <c:v>ICNE Seleccionados</c:v>
                </c:pt>
                <c:pt idx="2">
                  <c:v>IRLM</c:v>
                </c:pt>
                <c:pt idx="3">
                  <c:v>IMAT</c:v>
                </c:pt>
                <c:pt idx="4">
                  <c:v>IRV</c:v>
                </c:pt>
                <c:pt idx="5">
                  <c:v>IESP</c:v>
                </c:pt>
                <c:pt idx="6">
                  <c:v>ITIC</c:v>
                </c:pt>
              </c:strCache>
            </c:strRef>
          </c:cat>
          <c:val>
            <c:numRef>
              <c:f>Beca!$G$17:$M$17</c:f>
              <c:numCache>
                <c:formatCode>#,##0</c:formatCode>
                <c:ptCount val="7"/>
                <c:pt idx="0">
                  <c:v>998.95598393574289</c:v>
                </c:pt>
                <c:pt idx="1">
                  <c:v>998.95598393574289</c:v>
                </c:pt>
                <c:pt idx="2">
                  <c:v>1015.4875502008032</c:v>
                </c:pt>
                <c:pt idx="3">
                  <c:v>1004.774297188755</c:v>
                </c:pt>
                <c:pt idx="4">
                  <c:v>991.28032128514053</c:v>
                </c:pt>
                <c:pt idx="5">
                  <c:v>981.30441767068305</c:v>
                </c:pt>
                <c:pt idx="6">
                  <c:v>1001.9333333333335</c:v>
                </c:pt>
              </c:numCache>
            </c:numRef>
          </c:val>
        </c:ser>
        <c:ser>
          <c:idx val="4"/>
          <c:order val="2"/>
          <c:tx>
            <c:strRef>
              <c:f>Beca!$B$18</c:f>
              <c:strCache>
                <c:ptCount val="1"/>
                <c:pt idx="0">
                  <c:v>No</c:v>
                </c:pt>
              </c:strCache>
            </c:strRef>
          </c:tx>
          <c:spPr>
            <a:solidFill>
              <a:srgbClr val="9A6506"/>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Beca!$G$15:$M$15</c:f>
              <c:strCache>
                <c:ptCount val="7"/>
                <c:pt idx="0">
                  <c:v>ICNE Aplicados</c:v>
                </c:pt>
                <c:pt idx="1">
                  <c:v>ICNE Seleccionados</c:v>
                </c:pt>
                <c:pt idx="2">
                  <c:v>IRLM</c:v>
                </c:pt>
                <c:pt idx="3">
                  <c:v>IMAT</c:v>
                </c:pt>
                <c:pt idx="4">
                  <c:v>IRV</c:v>
                </c:pt>
                <c:pt idx="5">
                  <c:v>IESP</c:v>
                </c:pt>
                <c:pt idx="6">
                  <c:v>ITIC</c:v>
                </c:pt>
              </c:strCache>
            </c:strRef>
          </c:cat>
          <c:val>
            <c:numRef>
              <c:f>Beca!$G$18:$M$18</c:f>
              <c:numCache>
                <c:formatCode>#,##0</c:formatCode>
                <c:ptCount val="7"/>
                <c:pt idx="0">
                  <c:v>991.00561097256843</c:v>
                </c:pt>
                <c:pt idx="1">
                  <c:v>991.00561097256843</c:v>
                </c:pt>
                <c:pt idx="2">
                  <c:v>1006.4900249376576</c:v>
                </c:pt>
                <c:pt idx="3">
                  <c:v>985.5866343755996</c:v>
                </c:pt>
                <c:pt idx="4">
                  <c:v>990.9253309035106</c:v>
                </c:pt>
                <c:pt idx="5">
                  <c:v>973.05833972760558</c:v>
                </c:pt>
                <c:pt idx="6">
                  <c:v>998.96772491847298</c:v>
                </c:pt>
              </c:numCache>
            </c:numRef>
          </c:val>
        </c:ser>
        <c:gapWidth val="80"/>
        <c:axId val="102444416"/>
        <c:axId val="102479360"/>
      </c:barChart>
      <c:catAx>
        <c:axId val="102444416"/>
        <c:scaling>
          <c:orientation val="minMax"/>
        </c:scaling>
        <c:axPos val="b"/>
        <c:title>
          <c:tx>
            <c:rich>
              <a:bodyPr/>
              <a:lstStyle/>
              <a:p>
                <a:pPr>
                  <a:defRPr/>
                </a:pPr>
                <a:r>
                  <a:rPr lang="es-MX"/>
                  <a:t>Áreas del examen</a:t>
                </a:r>
              </a:p>
            </c:rich>
          </c:tx>
        </c:title>
        <c:numFmt formatCode="General" sourceLinked="1"/>
        <c:tickLblPos val="nextTo"/>
        <c:crossAx val="102479360"/>
        <c:crosses val="autoZero"/>
        <c:auto val="1"/>
        <c:lblAlgn val="ctr"/>
        <c:lblOffset val="100"/>
      </c:catAx>
      <c:valAx>
        <c:axId val="102479360"/>
        <c:scaling>
          <c:orientation val="minMax"/>
          <c:max val="1100"/>
          <c:min val="900"/>
        </c:scaling>
        <c:axPos val="l"/>
        <c:majorGridlines>
          <c:spPr>
            <a:ln>
              <a:solidFill>
                <a:srgbClr val="CDCDCD"/>
              </a:solidFill>
            </a:ln>
          </c:spPr>
        </c:majorGridlines>
        <c:title>
          <c:tx>
            <c:rich>
              <a:bodyPr rot="-5400000" vert="horz"/>
              <a:lstStyle/>
              <a:p>
                <a:pPr>
                  <a:defRPr/>
                </a:pPr>
                <a:r>
                  <a:rPr lang="es-MX"/>
                  <a:t>Índice Ceneval</a:t>
                </a:r>
              </a:p>
            </c:rich>
          </c:tx>
          <c:layout>
            <c:manualLayout>
              <c:xMode val="edge"/>
              <c:yMode val="edge"/>
              <c:x val="2.0370335385432294E-2"/>
              <c:y val="0.34354092102123596"/>
            </c:manualLayout>
          </c:layout>
        </c:title>
        <c:numFmt formatCode="#,##0" sourceLinked="1"/>
        <c:tickLblPos val="nextTo"/>
        <c:crossAx val="102444416"/>
        <c:crosses val="autoZero"/>
        <c:crossBetween val="between"/>
      </c:valAx>
    </c:plotArea>
    <c:legend>
      <c:legendPos val="r"/>
    </c:legend>
    <c:plotVisOnly val="1"/>
  </c:chart>
  <c:txPr>
    <a:bodyPr/>
    <a:lstStyle/>
    <a:p>
      <a:pPr>
        <a:defRPr sz="1200"/>
      </a:pPr>
      <a:endParaRPr lang="es-MX"/>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consulta de libros diferentes a los de </a:t>
            </a:r>
            <a:r>
              <a:rPr lang="es-MX" sz="1800" dirty="0" smtClean="0"/>
              <a:t>texto</a:t>
            </a:r>
            <a:endParaRPr lang="es-MX" sz="1800" dirty="0"/>
          </a:p>
        </c:rich>
      </c:tx>
    </c:title>
    <c:plotArea>
      <c:layout>
        <c:manualLayout>
          <c:layoutTarget val="inner"/>
          <c:xMode val="edge"/>
          <c:yMode val="edge"/>
          <c:x val="0.10963055925625455"/>
          <c:y val="0.11571164034317521"/>
          <c:w val="0.84762955843375065"/>
          <c:h val="0.64879433705258804"/>
        </c:manualLayout>
      </c:layout>
      <c:barChart>
        <c:barDir val="col"/>
        <c:grouping val="clustered"/>
        <c:ser>
          <c:idx val="0"/>
          <c:order val="0"/>
          <c:tx>
            <c:strRef>
              <c:f>'Consulta de libros'!$B$16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'Consulta de libros'!$G$15:$M$15</c:f>
              <c:strCache>
                <c:ptCount val="7"/>
                <c:pt idx="0">
                  <c:v>ICNE Aplicados</c:v>
                </c:pt>
                <c:pt idx="1">
                  <c:v>ICNE Seleccionados</c:v>
                </c:pt>
                <c:pt idx="2">
                  <c:v>IRLM</c:v>
                </c:pt>
                <c:pt idx="3">
                  <c:v>IMAT</c:v>
                </c:pt>
                <c:pt idx="4">
                  <c:v>IRV</c:v>
                </c:pt>
                <c:pt idx="5">
                  <c:v>IESP</c:v>
                </c:pt>
                <c:pt idx="6">
                  <c:v>ITIC</c:v>
                </c:pt>
              </c:strCache>
            </c:strRef>
          </c:cat>
          <c:val>
            <c:numRef>
              <c:f>'Consulta de libros'!$G$16:$M$16</c:f>
              <c:numCache>
                <c:formatCode>#,##0</c:formatCode>
                <c:ptCount val="7"/>
                <c:pt idx="0">
                  <c:v>957.3748411689977</c:v>
                </c:pt>
                <c:pt idx="1">
                  <c:v>957.3748411689977</c:v>
                </c:pt>
                <c:pt idx="2">
                  <c:v>960.31766200762297</c:v>
                </c:pt>
                <c:pt idx="3">
                  <c:v>947.96696315120539</c:v>
                </c:pt>
                <c:pt idx="4">
                  <c:v>951.58831003812168</c:v>
                </c:pt>
                <c:pt idx="5">
                  <c:v>950.21601016518423</c:v>
                </c:pt>
                <c:pt idx="6">
                  <c:v>976.7852604828463</c:v>
                </c:pt>
              </c:numCache>
            </c:numRef>
          </c:val>
        </c:ser>
        <c:ser>
          <c:idx val="1"/>
          <c:order val="1"/>
          <c:tx>
            <c:strRef>
              <c:f>'Consulta de libros'!$B$17</c:f>
              <c:strCache>
                <c:ptCount val="1"/>
                <c:pt idx="0">
                  <c:v>Nunca</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'Consulta de libros'!$G$15:$M$15</c:f>
              <c:strCache>
                <c:ptCount val="7"/>
                <c:pt idx="0">
                  <c:v>ICNE Aplicados</c:v>
                </c:pt>
                <c:pt idx="1">
                  <c:v>ICNE Seleccionados</c:v>
                </c:pt>
                <c:pt idx="2">
                  <c:v>IRLM</c:v>
                </c:pt>
                <c:pt idx="3">
                  <c:v>IMAT</c:v>
                </c:pt>
                <c:pt idx="4">
                  <c:v>IRV</c:v>
                </c:pt>
                <c:pt idx="5">
                  <c:v>IESP</c:v>
                </c:pt>
                <c:pt idx="6">
                  <c:v>ITIC</c:v>
                </c:pt>
              </c:strCache>
            </c:strRef>
          </c:cat>
          <c:val>
            <c:numRef>
              <c:f>'Consulta de libros'!$G$17:$M$17</c:f>
              <c:numCache>
                <c:formatCode>#,##0</c:formatCode>
                <c:ptCount val="7"/>
                <c:pt idx="0">
                  <c:v>967.70732594073809</c:v>
                </c:pt>
                <c:pt idx="1">
                  <c:v>967.70732594073809</c:v>
                </c:pt>
                <c:pt idx="2">
                  <c:v>981.34339211052531</c:v>
                </c:pt>
                <c:pt idx="3">
                  <c:v>966.47155062715865</c:v>
                </c:pt>
                <c:pt idx="4">
                  <c:v>957.07507725868368</c:v>
                </c:pt>
                <c:pt idx="5">
                  <c:v>953.03944737320489</c:v>
                </c:pt>
                <c:pt idx="6">
                  <c:v>980.60716233412109</c:v>
                </c:pt>
              </c:numCache>
            </c:numRef>
          </c:val>
        </c:ser>
        <c:ser>
          <c:idx val="2"/>
          <c:order val="2"/>
          <c:tx>
            <c:strRef>
              <c:f>'Consulta de libros'!$B$18</c:f>
              <c:strCache>
                <c:ptCount val="1"/>
                <c:pt idx="0">
                  <c:v>Pocas veces</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'Consulta de libros'!$G$15:$M$15</c:f>
              <c:strCache>
                <c:ptCount val="7"/>
                <c:pt idx="0">
                  <c:v>ICNE Aplicados</c:v>
                </c:pt>
                <c:pt idx="1">
                  <c:v>ICNE Seleccionados</c:v>
                </c:pt>
                <c:pt idx="2">
                  <c:v>IRLM</c:v>
                </c:pt>
                <c:pt idx="3">
                  <c:v>IMAT</c:v>
                </c:pt>
                <c:pt idx="4">
                  <c:v>IRV</c:v>
                </c:pt>
                <c:pt idx="5">
                  <c:v>IESP</c:v>
                </c:pt>
                <c:pt idx="6">
                  <c:v>ITIC</c:v>
                </c:pt>
              </c:strCache>
            </c:strRef>
          </c:cat>
          <c:val>
            <c:numRef>
              <c:f>'Consulta de libros'!$G$18:$M$18</c:f>
              <c:numCache>
                <c:formatCode>#,##0</c:formatCode>
                <c:ptCount val="7"/>
                <c:pt idx="0">
                  <c:v>982.98474004051354</c:v>
                </c:pt>
                <c:pt idx="1">
                  <c:v>982.98474004051354</c:v>
                </c:pt>
                <c:pt idx="2">
                  <c:v>999.81093855503059</c:v>
                </c:pt>
                <c:pt idx="3">
                  <c:v>981.34278640558148</c:v>
                </c:pt>
                <c:pt idx="4">
                  <c:v>977.248255683097</c:v>
                </c:pt>
                <c:pt idx="5">
                  <c:v>965.10285842898941</c:v>
                </c:pt>
                <c:pt idx="6">
                  <c:v>991.41886112986754</c:v>
                </c:pt>
              </c:numCache>
            </c:numRef>
          </c:val>
        </c:ser>
        <c:ser>
          <c:idx val="3"/>
          <c:order val="3"/>
          <c:tx>
            <c:strRef>
              <c:f>'Consulta de libros'!$B$19</c:f>
              <c:strCache>
                <c:ptCount val="1"/>
                <c:pt idx="0">
                  <c:v>Frecuentemente</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'Consulta de libros'!$G$15:$M$15</c:f>
              <c:strCache>
                <c:ptCount val="7"/>
                <c:pt idx="0">
                  <c:v>ICNE Aplicados</c:v>
                </c:pt>
                <c:pt idx="1">
                  <c:v>ICNE Seleccionados</c:v>
                </c:pt>
                <c:pt idx="2">
                  <c:v>IRLM</c:v>
                </c:pt>
                <c:pt idx="3">
                  <c:v>IMAT</c:v>
                </c:pt>
                <c:pt idx="4">
                  <c:v>IRV</c:v>
                </c:pt>
                <c:pt idx="5">
                  <c:v>IESP</c:v>
                </c:pt>
                <c:pt idx="6">
                  <c:v>ITIC</c:v>
                </c:pt>
              </c:strCache>
            </c:strRef>
          </c:cat>
          <c:val>
            <c:numRef>
              <c:f>'Consulta de libros'!$G$19:$M$19</c:f>
              <c:numCache>
                <c:formatCode>#,##0</c:formatCode>
                <c:ptCount val="7"/>
                <c:pt idx="0">
                  <c:v>1010.3184060987302</c:v>
                </c:pt>
                <c:pt idx="1">
                  <c:v>1010.3184060987302</c:v>
                </c:pt>
                <c:pt idx="2">
                  <c:v>1025.7107780090264</c:v>
                </c:pt>
                <c:pt idx="3">
                  <c:v>1008.0880667867082</c:v>
                </c:pt>
                <c:pt idx="4">
                  <c:v>1013.0093772653947</c:v>
                </c:pt>
                <c:pt idx="5">
                  <c:v>991.3998082454458</c:v>
                </c:pt>
                <c:pt idx="6">
                  <c:v>1013.3840001870776</c:v>
                </c:pt>
              </c:numCache>
            </c:numRef>
          </c:val>
        </c:ser>
        <c:ser>
          <c:idx val="4"/>
          <c:order val="4"/>
          <c:tx>
            <c:strRef>
              <c:f>'Consulta de libros'!$B$20</c:f>
              <c:strCache>
                <c:ptCount val="1"/>
                <c:pt idx="0">
                  <c:v>Siempre</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'Consulta de libros'!$G$15:$M$15</c:f>
              <c:strCache>
                <c:ptCount val="7"/>
                <c:pt idx="0">
                  <c:v>ICNE Aplicados</c:v>
                </c:pt>
                <c:pt idx="1">
                  <c:v>ICNE Seleccionados</c:v>
                </c:pt>
                <c:pt idx="2">
                  <c:v>IRLM</c:v>
                </c:pt>
                <c:pt idx="3">
                  <c:v>IMAT</c:v>
                </c:pt>
                <c:pt idx="4">
                  <c:v>IRV</c:v>
                </c:pt>
                <c:pt idx="5">
                  <c:v>IESP</c:v>
                </c:pt>
                <c:pt idx="6">
                  <c:v>ITIC</c:v>
                </c:pt>
              </c:strCache>
            </c:strRef>
          </c:cat>
          <c:val>
            <c:numRef>
              <c:f>'Consulta de libros'!$G$20:$M$20</c:f>
              <c:numCache>
                <c:formatCode>#,##0</c:formatCode>
                <c:ptCount val="7"/>
                <c:pt idx="0">
                  <c:v>1014.8679896462468</c:v>
                </c:pt>
                <c:pt idx="1">
                  <c:v>1014.8679896462468</c:v>
                </c:pt>
                <c:pt idx="2">
                  <c:v>1024.341673856773</c:v>
                </c:pt>
                <c:pt idx="3">
                  <c:v>1011.5237273511661</c:v>
                </c:pt>
                <c:pt idx="4">
                  <c:v>1021.2148403796401</c:v>
                </c:pt>
                <c:pt idx="5">
                  <c:v>1001.5478861087144</c:v>
                </c:pt>
                <c:pt idx="6">
                  <c:v>1015.711820534944</c:v>
                </c:pt>
              </c:numCache>
            </c:numRef>
          </c:val>
        </c:ser>
        <c:gapWidth val="100"/>
        <c:axId val="102648832"/>
        <c:axId val="102675584"/>
      </c:barChart>
      <c:catAx>
        <c:axId val="102648832"/>
        <c:scaling>
          <c:orientation val="minMax"/>
        </c:scaling>
        <c:axPos val="b"/>
        <c:title>
          <c:tx>
            <c:rich>
              <a:bodyPr/>
              <a:lstStyle/>
              <a:p>
                <a:pPr>
                  <a:defRPr/>
                </a:pPr>
                <a:r>
                  <a:rPr lang="en-US"/>
                  <a:t>Áreas del examen</a:t>
                </a:r>
              </a:p>
            </c:rich>
          </c:tx>
          <c:layout>
            <c:manualLayout>
              <c:xMode val="edge"/>
              <c:yMode val="edge"/>
              <c:x val="0.43670894643825758"/>
              <c:y val="0.85576111314562675"/>
            </c:manualLayout>
          </c:layout>
        </c:title>
        <c:numFmt formatCode="General" sourceLinked="1"/>
        <c:majorTickMark val="none"/>
        <c:tickLblPos val="nextTo"/>
        <c:crossAx val="102675584"/>
        <c:crosses val="autoZero"/>
        <c:auto val="1"/>
        <c:lblAlgn val="ctr"/>
        <c:lblOffset val="100"/>
      </c:catAx>
      <c:valAx>
        <c:axId val="102675584"/>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2033910331158346E-2"/>
              <c:y val="0.29752305361421277"/>
            </c:manualLayout>
          </c:layout>
        </c:title>
        <c:numFmt formatCode="#,##0" sourceLinked="1"/>
        <c:tickLblPos val="nextTo"/>
        <c:crossAx val="102648832"/>
        <c:crosses val="autoZero"/>
        <c:crossBetween val="between"/>
      </c:valAx>
    </c:plotArea>
    <c:legend>
      <c:legendPos val="r"/>
      <c:layout>
        <c:manualLayout>
          <c:xMode val="edge"/>
          <c:yMode val="edge"/>
          <c:x val="0.12432278766411579"/>
          <c:y val="0.92675339844736859"/>
          <c:w val="0.63854202941036431"/>
          <c:h val="6.9942609832927938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dirty="0"/>
              <a:t>Resultados por reunirse con amigos para </a:t>
            </a:r>
            <a:r>
              <a:rPr lang="es-MX" sz="1800" dirty="0" smtClean="0"/>
              <a:t>estudiar</a:t>
            </a:r>
            <a:endParaRPr lang="es-MX" sz="1800" dirty="0"/>
          </a:p>
        </c:rich>
      </c:tx>
    </c:title>
    <c:plotArea>
      <c:layout>
        <c:manualLayout>
          <c:layoutTarget val="inner"/>
          <c:xMode val="edge"/>
          <c:yMode val="edge"/>
          <c:x val="0.10704259355798076"/>
          <c:y val="0.11384780196070031"/>
          <c:w val="0.85020740810375284"/>
          <c:h val="0.62711679021665057"/>
        </c:manualLayout>
      </c:layout>
      <c:barChart>
        <c:barDir val="col"/>
        <c:grouping val="clustered"/>
        <c:ser>
          <c:idx val="0"/>
          <c:order val="0"/>
          <c:tx>
            <c:strRef>
              <c:f>'Reuniones de est'!$B$16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'Reuniones de est'!$G$15:$M$15</c:f>
              <c:strCache>
                <c:ptCount val="7"/>
                <c:pt idx="0">
                  <c:v>ICNE Aplicados</c:v>
                </c:pt>
                <c:pt idx="1">
                  <c:v>ICNE Seleccionados</c:v>
                </c:pt>
                <c:pt idx="2">
                  <c:v>IRLM</c:v>
                </c:pt>
                <c:pt idx="3">
                  <c:v>IMAT</c:v>
                </c:pt>
                <c:pt idx="4">
                  <c:v>IRV</c:v>
                </c:pt>
                <c:pt idx="5">
                  <c:v>IESP</c:v>
                </c:pt>
                <c:pt idx="6">
                  <c:v>ITIC</c:v>
                </c:pt>
              </c:strCache>
            </c:strRef>
          </c:cat>
          <c:val>
            <c:numRef>
              <c:f>'Reuniones de est'!$G$16:$M$16</c:f>
              <c:numCache>
                <c:formatCode>#,##0</c:formatCode>
                <c:ptCount val="7"/>
                <c:pt idx="0">
                  <c:v>956.69975786924954</c:v>
                </c:pt>
                <c:pt idx="1">
                  <c:v>956.69975786924954</c:v>
                </c:pt>
                <c:pt idx="2">
                  <c:v>960.2663438256659</c:v>
                </c:pt>
                <c:pt idx="3">
                  <c:v>947.88135593220341</c:v>
                </c:pt>
                <c:pt idx="4">
                  <c:v>951.18644067796799</c:v>
                </c:pt>
                <c:pt idx="5">
                  <c:v>949.40677966101805</c:v>
                </c:pt>
                <c:pt idx="6">
                  <c:v>974.75786924939462</c:v>
                </c:pt>
              </c:numCache>
            </c:numRef>
          </c:val>
        </c:ser>
        <c:ser>
          <c:idx val="1"/>
          <c:order val="1"/>
          <c:tx>
            <c:strRef>
              <c:f>'Reuniones de est'!$B$17</c:f>
              <c:strCache>
                <c:ptCount val="1"/>
                <c:pt idx="0">
                  <c:v>Nunca</c:v>
                </c:pt>
              </c:strCache>
            </c:strRef>
          </c:tx>
          <c:spPr>
            <a:solidFill>
              <a:srgbClr val="FFFF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'Reuniones de est'!$G$15:$M$15</c:f>
              <c:strCache>
                <c:ptCount val="7"/>
                <c:pt idx="0">
                  <c:v>ICNE Aplicados</c:v>
                </c:pt>
                <c:pt idx="1">
                  <c:v>ICNE Seleccionados</c:v>
                </c:pt>
                <c:pt idx="2">
                  <c:v>IRLM</c:v>
                </c:pt>
                <c:pt idx="3">
                  <c:v>IMAT</c:v>
                </c:pt>
                <c:pt idx="4">
                  <c:v>IRV</c:v>
                </c:pt>
                <c:pt idx="5">
                  <c:v>IESP</c:v>
                </c:pt>
                <c:pt idx="6">
                  <c:v>ITIC</c:v>
                </c:pt>
              </c:strCache>
            </c:strRef>
          </c:cat>
          <c:val>
            <c:numRef>
              <c:f>'Reuniones de est'!$G$17:$M$17</c:f>
              <c:numCache>
                <c:formatCode>#,##0</c:formatCode>
                <c:ptCount val="7"/>
                <c:pt idx="0">
                  <c:v>992.97698449976519</c:v>
                </c:pt>
                <c:pt idx="1">
                  <c:v>992.97698449976519</c:v>
                </c:pt>
                <c:pt idx="2">
                  <c:v>1004.4915453264443</c:v>
                </c:pt>
                <c:pt idx="3">
                  <c:v>989.40347581023957</c:v>
                </c:pt>
                <c:pt idx="4">
                  <c:v>991.0274776890559</c:v>
                </c:pt>
                <c:pt idx="5">
                  <c:v>976.83771723813993</c:v>
                </c:pt>
                <c:pt idx="6">
                  <c:v>1003.124706434946</c:v>
                </c:pt>
              </c:numCache>
            </c:numRef>
          </c:val>
        </c:ser>
        <c:ser>
          <c:idx val="2"/>
          <c:order val="2"/>
          <c:tx>
            <c:strRef>
              <c:f>'Reuniones de est'!$B$18</c:f>
              <c:strCache>
                <c:ptCount val="1"/>
                <c:pt idx="0">
                  <c:v>Pocas veces</c:v>
                </c:pt>
              </c:strCache>
            </c:strRef>
          </c:tx>
          <c:spPr>
            <a:solidFill>
              <a:srgbClr val="E9D53F"/>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'Reuniones de est'!$G$15:$M$15</c:f>
              <c:strCache>
                <c:ptCount val="7"/>
                <c:pt idx="0">
                  <c:v>ICNE Aplicados</c:v>
                </c:pt>
                <c:pt idx="1">
                  <c:v>ICNE Seleccionados</c:v>
                </c:pt>
                <c:pt idx="2">
                  <c:v>IRLM</c:v>
                </c:pt>
                <c:pt idx="3">
                  <c:v>IMAT</c:v>
                </c:pt>
                <c:pt idx="4">
                  <c:v>IRV</c:v>
                </c:pt>
                <c:pt idx="5">
                  <c:v>IESP</c:v>
                </c:pt>
                <c:pt idx="6">
                  <c:v>ITIC</c:v>
                </c:pt>
              </c:strCache>
            </c:strRef>
          </c:cat>
          <c:val>
            <c:numRef>
              <c:f>'Reuniones de est'!$G$18:$M$18</c:f>
              <c:numCache>
                <c:formatCode>#,##0</c:formatCode>
                <c:ptCount val="7"/>
                <c:pt idx="0">
                  <c:v>992.5170770741646</c:v>
                </c:pt>
                <c:pt idx="1">
                  <c:v>992.5170770741646</c:v>
                </c:pt>
                <c:pt idx="2">
                  <c:v>1009.0088386134655</c:v>
                </c:pt>
                <c:pt idx="3">
                  <c:v>990.6578038046033</c:v>
                </c:pt>
                <c:pt idx="4">
                  <c:v>989.80285890954042</c:v>
                </c:pt>
                <c:pt idx="5">
                  <c:v>974.09140508492931</c:v>
                </c:pt>
                <c:pt idx="6">
                  <c:v>999.02447895828186</c:v>
                </c:pt>
              </c:numCache>
            </c:numRef>
          </c:val>
        </c:ser>
        <c:ser>
          <c:idx val="3"/>
          <c:order val="3"/>
          <c:tx>
            <c:strRef>
              <c:f>'Reuniones de est'!$B$19</c:f>
              <c:strCache>
                <c:ptCount val="1"/>
                <c:pt idx="0">
                  <c:v>Frecuentemente</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'Reuniones de est'!$G$15:$M$15</c:f>
              <c:strCache>
                <c:ptCount val="7"/>
                <c:pt idx="0">
                  <c:v>ICNE Aplicados</c:v>
                </c:pt>
                <c:pt idx="1">
                  <c:v>ICNE Seleccionados</c:v>
                </c:pt>
                <c:pt idx="2">
                  <c:v>IRLM</c:v>
                </c:pt>
                <c:pt idx="3">
                  <c:v>IMAT</c:v>
                </c:pt>
                <c:pt idx="4">
                  <c:v>IRV</c:v>
                </c:pt>
                <c:pt idx="5">
                  <c:v>IESP</c:v>
                </c:pt>
                <c:pt idx="6">
                  <c:v>ITIC</c:v>
                </c:pt>
              </c:strCache>
            </c:strRef>
          </c:cat>
          <c:val>
            <c:numRef>
              <c:f>'Reuniones de est'!$G$19:$M$19</c:f>
              <c:numCache>
                <c:formatCode>#,##0</c:formatCode>
                <c:ptCount val="7"/>
                <c:pt idx="0">
                  <c:v>997.48103414927755</c:v>
                </c:pt>
                <c:pt idx="1">
                  <c:v>997.48103414927755</c:v>
                </c:pt>
                <c:pt idx="2">
                  <c:v>1014.5000107455244</c:v>
                </c:pt>
                <c:pt idx="3">
                  <c:v>995.20513206249655</c:v>
                </c:pt>
                <c:pt idx="4">
                  <c:v>995.71124626593019</c:v>
                </c:pt>
                <c:pt idx="5">
                  <c:v>979.0288194966796</c:v>
                </c:pt>
                <c:pt idx="6">
                  <c:v>1002.9599621757524</c:v>
                </c:pt>
              </c:numCache>
            </c:numRef>
          </c:val>
        </c:ser>
        <c:ser>
          <c:idx val="4"/>
          <c:order val="4"/>
          <c:tx>
            <c:strRef>
              <c:f>'Reuniones de est'!$B$20</c:f>
              <c:strCache>
                <c:ptCount val="1"/>
                <c:pt idx="0">
                  <c:v>Siempre</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'Reuniones de est'!$G$15:$M$15</c:f>
              <c:strCache>
                <c:ptCount val="7"/>
                <c:pt idx="0">
                  <c:v>ICNE Aplicados</c:v>
                </c:pt>
                <c:pt idx="1">
                  <c:v>ICNE Seleccionados</c:v>
                </c:pt>
                <c:pt idx="2">
                  <c:v>IRLM</c:v>
                </c:pt>
                <c:pt idx="3">
                  <c:v>IMAT</c:v>
                </c:pt>
                <c:pt idx="4">
                  <c:v>IRV</c:v>
                </c:pt>
                <c:pt idx="5">
                  <c:v>IESP</c:v>
                </c:pt>
                <c:pt idx="6">
                  <c:v>ITIC</c:v>
                </c:pt>
              </c:strCache>
            </c:strRef>
          </c:cat>
          <c:val>
            <c:numRef>
              <c:f>'Reuniones de est'!$G$20:$M$20</c:f>
              <c:numCache>
                <c:formatCode>#,##0</c:formatCode>
                <c:ptCount val="7"/>
                <c:pt idx="0">
                  <c:v>981.79796839729124</c:v>
                </c:pt>
                <c:pt idx="1">
                  <c:v>981.79796839729124</c:v>
                </c:pt>
                <c:pt idx="2">
                  <c:v>992.34198645598065</c:v>
                </c:pt>
                <c:pt idx="3">
                  <c:v>982.5</c:v>
                </c:pt>
                <c:pt idx="4">
                  <c:v>977.96557562076759</c:v>
                </c:pt>
                <c:pt idx="5">
                  <c:v>967.77934537246244</c:v>
                </c:pt>
                <c:pt idx="6">
                  <c:v>988.40293453724655</c:v>
                </c:pt>
              </c:numCache>
            </c:numRef>
          </c:val>
        </c:ser>
        <c:gapWidth val="100"/>
        <c:axId val="102718080"/>
        <c:axId val="102757120"/>
      </c:barChart>
      <c:catAx>
        <c:axId val="102718080"/>
        <c:scaling>
          <c:orientation val="minMax"/>
        </c:scaling>
        <c:axPos val="b"/>
        <c:title>
          <c:tx>
            <c:rich>
              <a:bodyPr/>
              <a:lstStyle/>
              <a:p>
                <a:pPr>
                  <a:defRPr/>
                </a:pPr>
                <a:r>
                  <a:rPr lang="en-US"/>
                  <a:t>Áreas del examen</a:t>
                </a:r>
              </a:p>
            </c:rich>
          </c:tx>
        </c:title>
        <c:numFmt formatCode="General" sourceLinked="1"/>
        <c:majorTickMark val="none"/>
        <c:tickLblPos val="nextTo"/>
        <c:crossAx val="102757120"/>
        <c:crosses val="autoZero"/>
        <c:auto val="1"/>
        <c:lblAlgn val="ctr"/>
        <c:lblOffset val="100"/>
      </c:catAx>
      <c:valAx>
        <c:axId val="102757120"/>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9444409448820234E-2"/>
              <c:y val="0.31996027523589859"/>
            </c:manualLayout>
          </c:layout>
        </c:title>
        <c:numFmt formatCode="#,##0" sourceLinked="1"/>
        <c:tickLblPos val="nextTo"/>
        <c:crossAx val="102718080"/>
        <c:crosses val="autoZero"/>
        <c:crossBetween val="between"/>
      </c:valAx>
    </c:plotArea>
    <c:legend>
      <c:legendPos val="r"/>
      <c:layout>
        <c:manualLayout>
          <c:xMode val="edge"/>
          <c:yMode val="edge"/>
          <c:x val="0.17153756420226809"/>
          <c:y val="0.91250420934751586"/>
          <c:w val="0.69882346880735946"/>
          <c:h val="8.7495790652484196E-2"/>
        </c:manualLayout>
      </c:layout>
      <c:txPr>
        <a:bodyPr/>
        <a:lstStyle/>
        <a:p>
          <a:pPr>
            <a:defRPr sz="1400"/>
          </a:pPr>
          <a:endParaRPr lang="es-MX"/>
        </a:p>
      </c:txPr>
    </c:legend>
    <c:plotVisOnly val="1"/>
  </c:chart>
  <c:txPr>
    <a:bodyPr/>
    <a:lstStyle/>
    <a:p>
      <a:pPr>
        <a:defRPr sz="1200"/>
      </a:pPr>
      <a:endParaRPr lang="es-MX"/>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s-MX"/>
  <c:chart>
    <c:title>
      <c:tx>
        <c:rich>
          <a:bodyPr/>
          <a:lstStyle/>
          <a:p>
            <a:pPr>
              <a:defRPr sz="1800"/>
            </a:pPr>
            <a:r>
              <a:rPr lang="es-MX" sz="1800"/>
              <a:t>Resultados por expectativas del sustentante sobre su nivel de estudios</a:t>
            </a:r>
          </a:p>
        </c:rich>
      </c:tx>
    </c:title>
    <c:plotArea>
      <c:layout>
        <c:manualLayout>
          <c:layoutTarget val="inner"/>
          <c:xMode val="edge"/>
          <c:yMode val="edge"/>
          <c:x val="0.10063657726172354"/>
          <c:y val="0.14891899773790254"/>
          <c:w val="0.88303318772237216"/>
          <c:h val="0.58725371040331653"/>
        </c:manualLayout>
      </c:layout>
      <c:barChart>
        <c:barDir val="col"/>
        <c:grouping val="clustered"/>
        <c:ser>
          <c:idx val="0"/>
          <c:order val="0"/>
          <c:tx>
            <c:strRef>
              <c:f>'Expectativas esc'!$B$16</c:f>
              <c:strCache>
                <c:ptCount val="1"/>
                <c:pt idx="0">
                  <c:v>RNV</c:v>
                </c:pt>
              </c:strCache>
            </c:strRef>
          </c:tx>
          <c:spPr>
            <a:solidFill>
              <a:srgbClr val="D9D9D9"/>
            </a:solidFill>
            <a:effectLst/>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'Expectativas esc'!$G$15:$M$15</c:f>
              <c:strCache>
                <c:ptCount val="7"/>
                <c:pt idx="0">
                  <c:v>ICNE Aplicados</c:v>
                </c:pt>
                <c:pt idx="1">
                  <c:v>ICNE Seleccionados</c:v>
                </c:pt>
                <c:pt idx="2">
                  <c:v>IRLM</c:v>
                </c:pt>
                <c:pt idx="3">
                  <c:v>IMAT</c:v>
                </c:pt>
                <c:pt idx="4">
                  <c:v>IRV</c:v>
                </c:pt>
                <c:pt idx="5">
                  <c:v>IESP</c:v>
                </c:pt>
                <c:pt idx="6">
                  <c:v>ITIC</c:v>
                </c:pt>
              </c:strCache>
            </c:strRef>
          </c:cat>
          <c:val>
            <c:numRef>
              <c:f>'Expectativas esc'!$G$16:$M$16</c:f>
              <c:numCache>
                <c:formatCode>#,##0</c:formatCode>
                <c:ptCount val="7"/>
                <c:pt idx="0">
                  <c:v>965.30979133226322</c:v>
                </c:pt>
                <c:pt idx="1">
                  <c:v>965.30979133226322</c:v>
                </c:pt>
                <c:pt idx="2">
                  <c:v>968.21829855537851</c:v>
                </c:pt>
                <c:pt idx="3">
                  <c:v>958.92455858747996</c:v>
                </c:pt>
                <c:pt idx="4">
                  <c:v>965.37720706260029</c:v>
                </c:pt>
                <c:pt idx="5">
                  <c:v>954.54253611556828</c:v>
                </c:pt>
                <c:pt idx="6">
                  <c:v>979.48635634028892</c:v>
                </c:pt>
              </c:numCache>
            </c:numRef>
          </c:val>
        </c:ser>
        <c:ser>
          <c:idx val="3"/>
          <c:order val="1"/>
          <c:tx>
            <c:strRef>
              <c:f>'Expectativas esc'!$B$17</c:f>
              <c:strCache>
                <c:ptCount val="1"/>
                <c:pt idx="0">
                  <c:v>Carrera de T.S.U.</c:v>
                </c:pt>
              </c:strCache>
            </c:strRef>
          </c:tx>
          <c:spPr>
            <a:solidFill>
              <a:srgbClr val="FFC000"/>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'Expectativas esc'!$G$15:$M$15</c:f>
              <c:strCache>
                <c:ptCount val="7"/>
                <c:pt idx="0">
                  <c:v>ICNE Aplicados</c:v>
                </c:pt>
                <c:pt idx="1">
                  <c:v>ICNE Seleccionados</c:v>
                </c:pt>
                <c:pt idx="2">
                  <c:v>IRLM</c:v>
                </c:pt>
                <c:pt idx="3">
                  <c:v>IMAT</c:v>
                </c:pt>
                <c:pt idx="4">
                  <c:v>IRV</c:v>
                </c:pt>
                <c:pt idx="5">
                  <c:v>IESP</c:v>
                </c:pt>
                <c:pt idx="6">
                  <c:v>ITIC</c:v>
                </c:pt>
              </c:strCache>
            </c:strRef>
          </c:cat>
          <c:val>
            <c:numRef>
              <c:f>'Expectativas esc'!$G$17:$M$17</c:f>
              <c:numCache>
                <c:formatCode>#,##0</c:formatCode>
                <c:ptCount val="7"/>
                <c:pt idx="0">
                  <c:v>953.41087429317224</c:v>
                </c:pt>
                <c:pt idx="1">
                  <c:v>953.41087429317224</c:v>
                </c:pt>
                <c:pt idx="2">
                  <c:v>969.63984341017851</c:v>
                </c:pt>
                <c:pt idx="3">
                  <c:v>953.41452805567633</c:v>
                </c:pt>
                <c:pt idx="4">
                  <c:v>944.69247498912705</c:v>
                </c:pt>
                <c:pt idx="5">
                  <c:v>938.09221400608942</c:v>
                </c:pt>
                <c:pt idx="6">
                  <c:v>961.21531100478467</c:v>
                </c:pt>
              </c:numCache>
            </c:numRef>
          </c:val>
        </c:ser>
        <c:ser>
          <c:idx val="4"/>
          <c:order val="2"/>
          <c:tx>
            <c:strRef>
              <c:f>'Expectativas esc'!$B$18</c:f>
              <c:strCache>
                <c:ptCount val="1"/>
                <c:pt idx="0">
                  <c:v>Licenciatura</c:v>
                </c:pt>
              </c:strCache>
            </c:strRef>
          </c:tx>
          <c:spPr>
            <a:solidFill>
              <a:schemeClr val="accent6">
                <a:lumMod val="75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'Expectativas esc'!$G$15:$M$15</c:f>
              <c:strCache>
                <c:ptCount val="7"/>
                <c:pt idx="0">
                  <c:v>ICNE Aplicados</c:v>
                </c:pt>
                <c:pt idx="1">
                  <c:v>ICNE Seleccionados</c:v>
                </c:pt>
                <c:pt idx="2">
                  <c:v>IRLM</c:v>
                </c:pt>
                <c:pt idx="3">
                  <c:v>IMAT</c:v>
                </c:pt>
                <c:pt idx="4">
                  <c:v>IRV</c:v>
                </c:pt>
                <c:pt idx="5">
                  <c:v>IESP</c:v>
                </c:pt>
                <c:pt idx="6">
                  <c:v>ITIC</c:v>
                </c:pt>
              </c:strCache>
            </c:strRef>
          </c:cat>
          <c:val>
            <c:numRef>
              <c:f>'Expectativas esc'!$G$18:$M$18</c:f>
              <c:numCache>
                <c:formatCode>#,##0</c:formatCode>
                <c:ptCount val="7"/>
                <c:pt idx="0">
                  <c:v>964.9282296650714</c:v>
                </c:pt>
                <c:pt idx="1">
                  <c:v>964.9282296650714</c:v>
                </c:pt>
                <c:pt idx="2">
                  <c:v>978.66675287727924</c:v>
                </c:pt>
                <c:pt idx="3">
                  <c:v>960.8560713823872</c:v>
                </c:pt>
                <c:pt idx="4">
                  <c:v>959.36635199792966</c:v>
                </c:pt>
                <c:pt idx="5">
                  <c:v>952.93417819733611</c:v>
                </c:pt>
                <c:pt idx="6">
                  <c:v>972.81779387042548</c:v>
                </c:pt>
              </c:numCache>
            </c:numRef>
          </c:val>
        </c:ser>
        <c:ser>
          <c:idx val="5"/>
          <c:order val="3"/>
          <c:tx>
            <c:strRef>
              <c:f>'Expectativas esc'!$B$19</c:f>
              <c:strCache>
                <c:ptCount val="1"/>
                <c:pt idx="0">
                  <c:v>Posgrado</c:v>
                </c:pt>
              </c:strCache>
            </c:strRef>
          </c:tx>
          <c:spPr>
            <a:solidFill>
              <a:schemeClr val="accent6">
                <a:lumMod val="50000"/>
              </a:schemeClr>
            </a:solidFill>
            <a:scene3d>
              <a:camera prst="orthographicFront"/>
              <a:lightRig rig="threePt" dir="t"/>
            </a:scene3d>
            <a:sp3d>
              <a:bevelT/>
              <a:bevelB/>
            </a:sp3d>
          </c:spPr>
          <c:dLbls>
            <c:numFmt formatCode="#,##0" sourceLinked="0"/>
            <c:txPr>
              <a:bodyPr rot="-5400000" vert="horz"/>
              <a:lstStyle/>
              <a:p>
                <a:pPr>
                  <a:defRPr/>
                </a:pPr>
                <a:endParaRPr lang="es-MX"/>
              </a:p>
            </c:txPr>
            <c:showVal val="1"/>
          </c:dLbls>
          <c:cat>
            <c:strRef>
              <c:f>'Expectativas esc'!$G$15:$M$15</c:f>
              <c:strCache>
                <c:ptCount val="7"/>
                <c:pt idx="0">
                  <c:v>ICNE Aplicados</c:v>
                </c:pt>
                <c:pt idx="1">
                  <c:v>ICNE Seleccionados</c:v>
                </c:pt>
                <c:pt idx="2">
                  <c:v>IRLM</c:v>
                </c:pt>
                <c:pt idx="3">
                  <c:v>IMAT</c:v>
                </c:pt>
                <c:pt idx="4">
                  <c:v>IRV</c:v>
                </c:pt>
                <c:pt idx="5">
                  <c:v>IESP</c:v>
                </c:pt>
                <c:pt idx="6">
                  <c:v>ITIC</c:v>
                </c:pt>
              </c:strCache>
            </c:strRef>
          </c:cat>
          <c:val>
            <c:numRef>
              <c:f>'Expectativas esc'!$G$19:$M$19</c:f>
              <c:numCache>
                <c:formatCode>#,##0</c:formatCode>
                <c:ptCount val="7"/>
                <c:pt idx="0">
                  <c:v>1006.4174809107154</c:v>
                </c:pt>
                <c:pt idx="1">
                  <c:v>1006.4174809107154</c:v>
                </c:pt>
                <c:pt idx="2">
                  <c:v>1022.7188014946505</c:v>
                </c:pt>
                <c:pt idx="3">
                  <c:v>1004.7930930443071</c:v>
                </c:pt>
                <c:pt idx="4">
                  <c:v>1005.6714322185367</c:v>
                </c:pt>
                <c:pt idx="5">
                  <c:v>986.65258662705685</c:v>
                </c:pt>
                <c:pt idx="6">
                  <c:v>1012.2514911690301</c:v>
                </c:pt>
              </c:numCache>
            </c:numRef>
          </c:val>
        </c:ser>
        <c:gapWidth val="100"/>
        <c:axId val="102605952"/>
        <c:axId val="102607872"/>
      </c:barChart>
      <c:catAx>
        <c:axId val="102605952"/>
        <c:scaling>
          <c:orientation val="minMax"/>
        </c:scaling>
        <c:axPos val="b"/>
        <c:title>
          <c:tx>
            <c:rich>
              <a:bodyPr/>
              <a:lstStyle/>
              <a:p>
                <a:pPr>
                  <a:defRPr/>
                </a:pPr>
                <a:r>
                  <a:rPr lang="en-US"/>
                  <a:t>Áreas del examen</a:t>
                </a:r>
              </a:p>
            </c:rich>
          </c:tx>
          <c:layout>
            <c:manualLayout>
              <c:xMode val="edge"/>
              <c:yMode val="edge"/>
              <c:x val="0.42549368930996601"/>
              <c:y val="0.839461750018901"/>
            </c:manualLayout>
          </c:layout>
        </c:title>
        <c:numFmt formatCode="General" sourceLinked="1"/>
        <c:majorTickMark val="none"/>
        <c:tickLblPos val="nextTo"/>
        <c:crossAx val="102607872"/>
        <c:crosses val="autoZero"/>
        <c:auto val="1"/>
        <c:lblAlgn val="ctr"/>
        <c:lblOffset val="100"/>
      </c:catAx>
      <c:valAx>
        <c:axId val="102607872"/>
        <c:scaling>
          <c:orientation val="minMax"/>
          <c:max val="1100"/>
          <c:min val="900"/>
        </c:scaling>
        <c:axPos val="l"/>
        <c:majorGridlines>
          <c:spPr>
            <a:ln>
              <a:solidFill>
                <a:srgbClr val="CDCDCD"/>
              </a:solidFill>
            </a:ln>
          </c:spPr>
        </c:majorGridlines>
        <c:title>
          <c:tx>
            <c:rich>
              <a:bodyPr/>
              <a:lstStyle/>
              <a:p>
                <a:pPr>
                  <a:defRPr/>
                </a:pPr>
                <a:r>
                  <a:rPr lang="es-MX"/>
                  <a:t>Índice Ceneval</a:t>
                </a:r>
              </a:p>
            </c:rich>
          </c:tx>
          <c:layout>
            <c:manualLayout>
              <c:xMode val="edge"/>
              <c:yMode val="edge"/>
              <c:x val="1.2033910331158346E-2"/>
              <c:y val="0.29162742908418932"/>
            </c:manualLayout>
          </c:layout>
        </c:title>
        <c:numFmt formatCode="#,##0" sourceLinked="1"/>
        <c:tickLblPos val="nextTo"/>
        <c:crossAx val="102605952"/>
        <c:crosses val="autoZero"/>
        <c:crossBetween val="between"/>
      </c:valAx>
    </c:plotArea>
    <c:legend>
      <c:legendPos val="r"/>
      <c:layout>
        <c:manualLayout>
          <c:xMode val="edge"/>
          <c:yMode val="edge"/>
          <c:x val="4.9120359175777846E-2"/>
          <c:y val="0.9107948693478366"/>
          <c:w val="0.8656290757609566"/>
          <c:h val="8.0344852801743097E-2"/>
        </c:manualLayout>
      </c:layout>
    </c:legend>
    <c:plotVisOnly val="1"/>
  </c:chart>
  <c:txPr>
    <a:bodyPr/>
    <a:lstStyle/>
    <a:p>
      <a:pPr>
        <a:defRPr sz="1200"/>
      </a:pPr>
      <a:endParaRPr lang="es-MX"/>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13075" cy="461963"/>
          </a:xfrm>
          <a:prstGeom prst="rect">
            <a:avLst/>
          </a:prstGeom>
          <a:noFill/>
          <a:ln w="9525">
            <a:noFill/>
            <a:miter lim="800000"/>
            <a:headEnd/>
            <a:tailEnd/>
          </a:ln>
        </p:spPr>
        <p:txBody>
          <a:bodyPr vert="horz" wrap="square" lIns="92546" tIns="46273" rIns="92546" bIns="46273" numCol="1" anchor="t" anchorCtr="0" compatLnSpc="1">
            <a:prstTxWarp prst="textNoShape">
              <a:avLst/>
            </a:prstTxWarp>
          </a:bodyPr>
          <a:lstStyle>
            <a:lvl1pPr defTabSz="925513">
              <a:defRPr sz="1200">
                <a:solidFill>
                  <a:schemeClr val="tx1"/>
                </a:solidFill>
                <a:latin typeface="Times New Roman" pitchFamily="18" charset="0"/>
              </a:defRPr>
            </a:lvl1pPr>
          </a:lstStyle>
          <a:p>
            <a:endParaRPr lang="es-ES"/>
          </a:p>
        </p:txBody>
      </p:sp>
      <p:sp>
        <p:nvSpPr>
          <p:cNvPr id="8195" name="Rectangle 3"/>
          <p:cNvSpPr>
            <a:spLocks noGrp="1" noChangeArrowheads="1"/>
          </p:cNvSpPr>
          <p:nvPr>
            <p:ph type="dt" sz="quarter" idx="1"/>
          </p:nvPr>
        </p:nvSpPr>
        <p:spPr bwMode="auto">
          <a:xfrm>
            <a:off x="3941763" y="0"/>
            <a:ext cx="3013075" cy="461963"/>
          </a:xfrm>
          <a:prstGeom prst="rect">
            <a:avLst/>
          </a:prstGeom>
          <a:noFill/>
          <a:ln w="9525">
            <a:noFill/>
            <a:miter lim="800000"/>
            <a:headEnd/>
            <a:tailEnd/>
          </a:ln>
        </p:spPr>
        <p:txBody>
          <a:bodyPr vert="horz" wrap="square" lIns="92546" tIns="46273" rIns="92546" bIns="46273" numCol="1" anchor="t" anchorCtr="0" compatLnSpc="1">
            <a:prstTxWarp prst="textNoShape">
              <a:avLst/>
            </a:prstTxWarp>
          </a:bodyPr>
          <a:lstStyle>
            <a:lvl1pPr algn="r" defTabSz="925513">
              <a:defRPr sz="1200">
                <a:solidFill>
                  <a:schemeClr val="tx1"/>
                </a:solidFill>
                <a:latin typeface="Times New Roman" pitchFamily="18" charset="0"/>
              </a:defRPr>
            </a:lvl1pPr>
          </a:lstStyle>
          <a:p>
            <a:endParaRPr lang="es-ES"/>
          </a:p>
        </p:txBody>
      </p:sp>
      <p:sp>
        <p:nvSpPr>
          <p:cNvPr id="8196" name="Rectangle 4"/>
          <p:cNvSpPr>
            <a:spLocks noGrp="1" noChangeArrowheads="1"/>
          </p:cNvSpPr>
          <p:nvPr>
            <p:ph type="ftr" sz="quarter" idx="2"/>
          </p:nvPr>
        </p:nvSpPr>
        <p:spPr bwMode="auto">
          <a:xfrm>
            <a:off x="0" y="8778875"/>
            <a:ext cx="3013075" cy="461963"/>
          </a:xfrm>
          <a:prstGeom prst="rect">
            <a:avLst/>
          </a:prstGeom>
          <a:noFill/>
          <a:ln w="9525">
            <a:noFill/>
            <a:miter lim="800000"/>
            <a:headEnd/>
            <a:tailEnd/>
          </a:ln>
        </p:spPr>
        <p:txBody>
          <a:bodyPr vert="horz" wrap="square" lIns="92546" tIns="46273" rIns="92546" bIns="46273" numCol="1" anchor="b" anchorCtr="0" compatLnSpc="1">
            <a:prstTxWarp prst="textNoShape">
              <a:avLst/>
            </a:prstTxWarp>
          </a:bodyPr>
          <a:lstStyle>
            <a:lvl1pPr defTabSz="925513">
              <a:defRPr sz="1200">
                <a:solidFill>
                  <a:schemeClr val="tx1"/>
                </a:solidFill>
                <a:latin typeface="Times New Roman" pitchFamily="18" charset="0"/>
              </a:defRPr>
            </a:lvl1pPr>
          </a:lstStyle>
          <a:p>
            <a:endParaRPr lang="es-ES"/>
          </a:p>
        </p:txBody>
      </p:sp>
      <p:sp>
        <p:nvSpPr>
          <p:cNvPr id="8197" name="Rectangle 5"/>
          <p:cNvSpPr>
            <a:spLocks noGrp="1" noChangeArrowheads="1"/>
          </p:cNvSpPr>
          <p:nvPr>
            <p:ph type="sldNum" sz="quarter" idx="3"/>
          </p:nvPr>
        </p:nvSpPr>
        <p:spPr bwMode="auto">
          <a:xfrm>
            <a:off x="3941763" y="8778875"/>
            <a:ext cx="3013075" cy="461963"/>
          </a:xfrm>
          <a:prstGeom prst="rect">
            <a:avLst/>
          </a:prstGeom>
          <a:noFill/>
          <a:ln w="9525">
            <a:noFill/>
            <a:miter lim="800000"/>
            <a:headEnd/>
            <a:tailEnd/>
          </a:ln>
        </p:spPr>
        <p:txBody>
          <a:bodyPr vert="horz" wrap="square" lIns="92546" tIns="46273" rIns="92546" bIns="46273" numCol="1" anchor="b" anchorCtr="0" compatLnSpc="1">
            <a:prstTxWarp prst="textNoShape">
              <a:avLst/>
            </a:prstTxWarp>
          </a:bodyPr>
          <a:lstStyle>
            <a:lvl1pPr algn="r" defTabSz="925513">
              <a:defRPr sz="1200">
                <a:solidFill>
                  <a:schemeClr val="tx1"/>
                </a:solidFill>
                <a:latin typeface="Times New Roman" pitchFamily="18" charset="0"/>
              </a:defRPr>
            </a:lvl1pPr>
          </a:lstStyle>
          <a:p>
            <a:fld id="{967A9CCC-BCFE-47A9-8921-2710D0A1A90F}" type="slidenum">
              <a:rPr lang="es-ES"/>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bwMode="auto">
          <a:xfrm>
            <a:off x="0" y="0"/>
            <a:ext cx="3013075" cy="461963"/>
          </a:xfrm>
          <a:prstGeom prst="rect">
            <a:avLst/>
          </a:prstGeom>
          <a:noFill/>
          <a:ln w="9525">
            <a:noFill/>
            <a:miter lim="800000"/>
            <a:headEnd/>
            <a:tailEnd/>
          </a:ln>
        </p:spPr>
        <p:txBody>
          <a:bodyPr vert="horz" wrap="square" lIns="92546" tIns="46273" rIns="92546" bIns="46273" numCol="1" anchor="t" anchorCtr="0" compatLnSpc="1">
            <a:prstTxWarp prst="textNoShape">
              <a:avLst/>
            </a:prstTxWarp>
          </a:bodyPr>
          <a:lstStyle>
            <a:lvl1pPr defTabSz="925513">
              <a:defRPr sz="1200"/>
            </a:lvl1pPr>
          </a:lstStyle>
          <a:p>
            <a:endParaRPr lang="es-ES"/>
          </a:p>
        </p:txBody>
      </p:sp>
      <p:sp>
        <p:nvSpPr>
          <p:cNvPr id="3" name="2 Marcador de fecha"/>
          <p:cNvSpPr>
            <a:spLocks noGrp="1"/>
          </p:cNvSpPr>
          <p:nvPr>
            <p:ph type="dt" idx="1"/>
          </p:nvPr>
        </p:nvSpPr>
        <p:spPr bwMode="auto">
          <a:xfrm>
            <a:off x="3940175" y="0"/>
            <a:ext cx="3013075" cy="461963"/>
          </a:xfrm>
          <a:prstGeom prst="rect">
            <a:avLst/>
          </a:prstGeom>
          <a:noFill/>
          <a:ln w="9525">
            <a:noFill/>
            <a:miter lim="800000"/>
            <a:headEnd/>
            <a:tailEnd/>
          </a:ln>
        </p:spPr>
        <p:txBody>
          <a:bodyPr vert="horz" wrap="square" lIns="92546" tIns="46273" rIns="92546" bIns="46273" numCol="1" anchor="t" anchorCtr="0" compatLnSpc="1">
            <a:prstTxWarp prst="textNoShape">
              <a:avLst/>
            </a:prstTxWarp>
          </a:bodyPr>
          <a:lstStyle>
            <a:lvl1pPr algn="r" defTabSz="925513">
              <a:defRPr sz="1200"/>
            </a:lvl1pPr>
          </a:lstStyle>
          <a:p>
            <a:fld id="{E81FB6EC-4D54-4D7A-816C-0ED5CB246F93}" type="datetimeFigureOut">
              <a:rPr lang="es-ES"/>
              <a:pPr/>
              <a:t>16/06/2011</a:t>
            </a:fld>
            <a:endParaRPr lang="es-ES"/>
          </a:p>
        </p:txBody>
      </p:sp>
      <p:sp>
        <p:nvSpPr>
          <p:cNvPr id="4" name="3 Marcador de imagen de diapositiva"/>
          <p:cNvSpPr>
            <a:spLocks noGrp="1" noRot="1" noChangeAspect="1"/>
          </p:cNvSpPr>
          <p:nvPr>
            <p:ph type="sldImg" idx="2"/>
          </p:nvPr>
        </p:nvSpPr>
        <p:spPr>
          <a:xfrm>
            <a:off x="1168400" y="693738"/>
            <a:ext cx="4618038" cy="3463925"/>
          </a:xfrm>
          <a:prstGeom prst="rect">
            <a:avLst/>
          </a:prstGeom>
          <a:noFill/>
          <a:ln w="12700">
            <a:solidFill>
              <a:prstClr val="black"/>
            </a:solidFill>
          </a:ln>
        </p:spPr>
        <p:txBody>
          <a:bodyPr vert="horz" lIns="91440" tIns="45720" rIns="91440" bIns="45720" rtlCol="0" anchor="ctr"/>
          <a:lstStyle/>
          <a:p>
            <a:pPr lvl="0"/>
            <a:endParaRPr lang="es-ES" noProof="0" smtClean="0"/>
          </a:p>
        </p:txBody>
      </p:sp>
      <p:sp>
        <p:nvSpPr>
          <p:cNvPr id="5" name="4 Marcador de notas"/>
          <p:cNvSpPr>
            <a:spLocks noGrp="1"/>
          </p:cNvSpPr>
          <p:nvPr>
            <p:ph type="body" sz="quarter" idx="3"/>
          </p:nvPr>
        </p:nvSpPr>
        <p:spPr bwMode="auto">
          <a:xfrm>
            <a:off x="695325" y="4389438"/>
            <a:ext cx="5564188" cy="4157662"/>
          </a:xfrm>
          <a:prstGeom prst="rect">
            <a:avLst/>
          </a:prstGeom>
          <a:noFill/>
          <a:ln w="9525">
            <a:noFill/>
            <a:miter lim="800000"/>
            <a:headEnd/>
            <a:tailEnd/>
          </a:ln>
        </p:spPr>
        <p:txBody>
          <a:bodyPr vert="horz" wrap="square" lIns="92546" tIns="46273" rIns="92546" bIns="46273"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6" name="5 Marcador de pie de página"/>
          <p:cNvSpPr>
            <a:spLocks noGrp="1"/>
          </p:cNvSpPr>
          <p:nvPr>
            <p:ph type="ftr" sz="quarter" idx="4"/>
          </p:nvPr>
        </p:nvSpPr>
        <p:spPr bwMode="auto">
          <a:xfrm>
            <a:off x="0" y="8777288"/>
            <a:ext cx="3013075" cy="461962"/>
          </a:xfrm>
          <a:prstGeom prst="rect">
            <a:avLst/>
          </a:prstGeom>
          <a:noFill/>
          <a:ln w="9525">
            <a:noFill/>
            <a:miter lim="800000"/>
            <a:headEnd/>
            <a:tailEnd/>
          </a:ln>
        </p:spPr>
        <p:txBody>
          <a:bodyPr vert="horz" wrap="square" lIns="92546" tIns="46273" rIns="92546" bIns="46273" numCol="1" anchor="b" anchorCtr="0" compatLnSpc="1">
            <a:prstTxWarp prst="textNoShape">
              <a:avLst/>
            </a:prstTxWarp>
          </a:bodyPr>
          <a:lstStyle>
            <a:lvl1pPr defTabSz="925513">
              <a:defRPr sz="1200"/>
            </a:lvl1pPr>
          </a:lstStyle>
          <a:p>
            <a:endParaRPr lang="es-ES"/>
          </a:p>
        </p:txBody>
      </p:sp>
      <p:sp>
        <p:nvSpPr>
          <p:cNvPr id="7" name="6 Marcador de número de diapositiva"/>
          <p:cNvSpPr>
            <a:spLocks noGrp="1"/>
          </p:cNvSpPr>
          <p:nvPr>
            <p:ph type="sldNum" sz="quarter" idx="5"/>
          </p:nvPr>
        </p:nvSpPr>
        <p:spPr bwMode="auto">
          <a:xfrm>
            <a:off x="3940175" y="8777288"/>
            <a:ext cx="3013075" cy="461962"/>
          </a:xfrm>
          <a:prstGeom prst="rect">
            <a:avLst/>
          </a:prstGeom>
          <a:noFill/>
          <a:ln w="9525">
            <a:noFill/>
            <a:miter lim="800000"/>
            <a:headEnd/>
            <a:tailEnd/>
          </a:ln>
        </p:spPr>
        <p:txBody>
          <a:bodyPr vert="horz" wrap="square" lIns="92546" tIns="46273" rIns="92546" bIns="46273" numCol="1" anchor="b" anchorCtr="0" compatLnSpc="1">
            <a:prstTxWarp prst="textNoShape">
              <a:avLst/>
            </a:prstTxWarp>
          </a:bodyPr>
          <a:lstStyle>
            <a:lvl1pPr algn="r" defTabSz="925513">
              <a:defRPr sz="1200"/>
            </a:lvl1pPr>
          </a:lstStyle>
          <a:p>
            <a:fld id="{6C59EDD9-41CB-45CF-8667-976F48BCA5EF}" type="slidenum">
              <a:rPr lang="es-ES"/>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8</a:t>
            </a:fld>
            <a:endParaRPr lang="es-MX"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17</a:t>
            </a:fld>
            <a:endParaRPr lang="es-MX"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18</a:t>
            </a:fld>
            <a:endParaRPr lang="es-MX"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19</a:t>
            </a:fld>
            <a:endParaRPr lang="es-MX"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20</a:t>
            </a:fld>
            <a:endParaRPr lang="es-MX"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21</a:t>
            </a:fld>
            <a:endParaRPr lang="es-MX"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22</a:t>
            </a:fld>
            <a:endParaRPr lang="es-MX"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23</a:t>
            </a:fld>
            <a:endParaRPr lang="es-MX"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24</a:t>
            </a:fld>
            <a:endParaRPr lang="es-MX"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25</a:t>
            </a:fld>
            <a:endParaRPr lang="es-MX"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26</a:t>
            </a:fld>
            <a:endParaRPr lang="es-MX"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9</a:t>
            </a:fld>
            <a:endParaRPr lang="es-MX"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27</a:t>
            </a:fld>
            <a:endParaRPr lang="es-MX"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28</a:t>
            </a:fld>
            <a:endParaRPr lang="es-MX"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29</a:t>
            </a:fld>
            <a:endParaRPr lang="es-MX"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30</a:t>
            </a:fld>
            <a:endParaRPr lang="es-MX"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31</a:t>
            </a:fld>
            <a:endParaRPr lang="es-MX"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32</a:t>
            </a:fld>
            <a:endParaRPr lang="es-MX"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10</a:t>
            </a:fld>
            <a:endParaRPr lang="es-MX"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11</a:t>
            </a:fld>
            <a:endParaRPr lang="es-MX"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12</a:t>
            </a:fld>
            <a:endParaRPr lang="es-MX"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13</a:t>
            </a:fld>
            <a:endParaRPr lang="es-MX"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14</a:t>
            </a:fld>
            <a:endParaRPr lang="es-MX"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15</a:t>
            </a:fld>
            <a:endParaRPr lang="es-MX"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MX"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C82960-BA21-4BAB-B60E-220AEF1B03FF}" type="slidenum">
              <a:rPr lang="es-MX" smtClean="0"/>
              <a:pPr/>
              <a:t>16</a:t>
            </a:fld>
            <a:endParaRPr lang="es-MX"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Coahuila" TargetMode="External"/><Relationship Id="rId7" Type="http://schemas.openxmlformats.org/officeDocument/2006/relationships/hyperlink" Target="SLP"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Tabasco" TargetMode="External"/><Relationship Id="rId5" Type="http://schemas.openxmlformats.org/officeDocument/2006/relationships/hyperlink" Target="Chiapas" TargetMode="External"/><Relationship Id="rId4" Type="http://schemas.openxmlformats.org/officeDocument/2006/relationships/hyperlink" Target="Quer&#233;taro"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Coahuila" TargetMode="External"/><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hyperlink" Target="UVM_Ej_EX2/EX2_2009.pdf"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0.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hyperlink" Target="Coahuila" TargetMode="External"/><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hyperlink" Target="UVM_Ej_EX2/EX2_2009.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hyperlink" Target="UVM_Ej_EX2/EX2_2009.pdf"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7.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9.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hyperlink" Target="Coahuila" TargetMode="External"/><Relationship Id="rId7"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hyperlink" Target="UVM_Ej_EX2/EX2_2009.pd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5.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7.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hyperlink" Target="UVM_Ej_EX2/EX2_2009.pdf"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mailto:harvey@comunidad.unam.mx" TargetMode="External"/><Relationship Id="rId2" Type="http://schemas.openxmlformats.org/officeDocument/2006/relationships/image" Target="../media/image29.jpeg"/><Relationship Id="rId1" Type="http://schemas.openxmlformats.org/officeDocument/2006/relationships/slideLayout" Target="../slideLayouts/slideLayout13.xml"/><Relationship Id="rId4" Type="http://schemas.openxmlformats.org/officeDocument/2006/relationships/hyperlink" Target="mailto:exani3@ceneval.edu.mx"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6" name="3 CuadroTexto"/>
          <p:cNvSpPr txBox="1">
            <a:spLocks noChangeArrowheads="1"/>
          </p:cNvSpPr>
          <p:nvPr/>
        </p:nvSpPr>
        <p:spPr bwMode="auto">
          <a:xfrm>
            <a:off x="467544" y="2060848"/>
            <a:ext cx="8352928" cy="4293483"/>
          </a:xfrm>
          <a:prstGeom prst="rect">
            <a:avLst/>
          </a:prstGeom>
          <a:noFill/>
          <a:ln w="9525">
            <a:noFill/>
            <a:miter lim="800000"/>
            <a:headEnd/>
            <a:tailEnd/>
          </a:ln>
        </p:spPr>
        <p:txBody>
          <a:bodyPr wrap="square">
            <a:spAutoFit/>
          </a:bodyPr>
          <a:lstStyle/>
          <a:p>
            <a:pPr algn="r"/>
            <a:r>
              <a:rPr lang="es-MX" sz="2000" b="1" dirty="0" smtClean="0">
                <a:solidFill>
                  <a:srgbClr val="FFCE33"/>
                </a:solidFill>
              </a:rPr>
              <a:t>DIRECCI</a:t>
            </a:r>
            <a:r>
              <a:rPr lang="en-US" sz="2000" b="1" dirty="0" smtClean="0">
                <a:solidFill>
                  <a:srgbClr val="FFCE33"/>
                </a:solidFill>
              </a:rPr>
              <a:t>ÓN GENERAL DE EDUCACIÓN </a:t>
            </a:r>
          </a:p>
          <a:p>
            <a:pPr algn="r"/>
            <a:r>
              <a:rPr lang="en-US" sz="2000" b="1" dirty="0" smtClean="0">
                <a:solidFill>
                  <a:srgbClr val="FFCE33"/>
                </a:solidFill>
              </a:rPr>
              <a:t>SUPERIOR TECNOLÓGICA</a:t>
            </a:r>
            <a:endParaRPr lang="es-MX" sz="2000" b="1" dirty="0" smtClean="0">
              <a:solidFill>
                <a:srgbClr val="FFCE33"/>
              </a:solidFill>
            </a:endParaRPr>
          </a:p>
          <a:p>
            <a:pPr algn="r"/>
            <a:endParaRPr lang="en-US" sz="2400" b="1" dirty="0" smtClean="0">
              <a:solidFill>
                <a:srgbClr val="FFCE33"/>
              </a:solidFill>
            </a:endParaRPr>
          </a:p>
          <a:p>
            <a:pPr algn="r"/>
            <a:endParaRPr lang="es-MX" sz="2400" b="1" dirty="0" smtClean="0">
              <a:solidFill>
                <a:srgbClr val="FFCE33"/>
              </a:solidFill>
            </a:endParaRPr>
          </a:p>
          <a:p>
            <a:pPr algn="r"/>
            <a:r>
              <a:rPr lang="es-MX" b="1" dirty="0" smtClean="0">
                <a:solidFill>
                  <a:srgbClr val="FFCE33"/>
                </a:solidFill>
              </a:rPr>
              <a:t>Resultados </a:t>
            </a:r>
            <a:r>
              <a:rPr lang="es-MX" b="1" dirty="0">
                <a:solidFill>
                  <a:srgbClr val="FFCE33"/>
                </a:solidFill>
              </a:rPr>
              <a:t>estadísticos de </a:t>
            </a:r>
            <a:r>
              <a:rPr lang="es-MX" b="1" dirty="0" smtClean="0">
                <a:solidFill>
                  <a:srgbClr val="FFCE33"/>
                </a:solidFill>
              </a:rPr>
              <a:t>las aplicaciones </a:t>
            </a:r>
            <a:r>
              <a:rPr lang="es-MX" b="1" dirty="0">
                <a:solidFill>
                  <a:srgbClr val="FFCE33"/>
                </a:solidFill>
              </a:rPr>
              <a:t>del </a:t>
            </a:r>
            <a:r>
              <a:rPr lang="es-MX" b="1" dirty="0" smtClean="0">
                <a:solidFill>
                  <a:srgbClr val="FFCE33"/>
                </a:solidFill>
              </a:rPr>
              <a:t>EXANI-II</a:t>
            </a:r>
          </a:p>
          <a:p>
            <a:pPr algn="r"/>
            <a:r>
              <a:rPr lang="es-MX" sz="1400" b="1" dirty="0" smtClean="0">
                <a:solidFill>
                  <a:srgbClr val="FFCE33"/>
                </a:solidFill>
              </a:rPr>
              <a:t>Informe anual de 2010</a:t>
            </a:r>
            <a:endParaRPr lang="es-MX" sz="1400" b="1" dirty="0">
              <a:solidFill>
                <a:srgbClr val="FFCE33"/>
              </a:solidFill>
            </a:endParaRPr>
          </a:p>
          <a:p>
            <a:pPr algn="r"/>
            <a:endParaRPr lang="en-US" sz="1600" dirty="0" smtClean="0">
              <a:solidFill>
                <a:srgbClr val="FFFFFF"/>
              </a:solidFill>
            </a:endParaRPr>
          </a:p>
          <a:p>
            <a:pPr algn="r"/>
            <a:endParaRPr lang="en-US" sz="1600" dirty="0" smtClean="0">
              <a:solidFill>
                <a:srgbClr val="FFFFFF"/>
              </a:solidFill>
            </a:endParaRPr>
          </a:p>
          <a:p>
            <a:pPr algn="r"/>
            <a:endParaRPr lang="en-US" sz="1600" dirty="0" smtClean="0">
              <a:solidFill>
                <a:srgbClr val="FFFFFF"/>
              </a:solidFill>
            </a:endParaRPr>
          </a:p>
          <a:p>
            <a:pPr algn="r"/>
            <a:endParaRPr lang="es-MX" sz="1600" dirty="0">
              <a:solidFill>
                <a:srgbClr val="FFFFFF"/>
              </a:solidFill>
            </a:endParaRPr>
          </a:p>
          <a:p>
            <a:pPr algn="r"/>
            <a:r>
              <a:rPr lang="es-MX" sz="1600" b="1" dirty="0">
                <a:solidFill>
                  <a:srgbClr val="FFFFFF"/>
                </a:solidFill>
              </a:rPr>
              <a:t>Dirección General Adjunta de los </a:t>
            </a:r>
            <a:r>
              <a:rPr lang="es-MX" sz="1600" b="1" dirty="0" smtClean="0">
                <a:solidFill>
                  <a:srgbClr val="FFFFFF"/>
                </a:solidFill>
              </a:rPr>
              <a:t>EXANI</a:t>
            </a:r>
          </a:p>
          <a:p>
            <a:pPr algn="r"/>
            <a:r>
              <a:rPr lang="en-US" sz="1600" b="1" dirty="0" smtClean="0">
                <a:solidFill>
                  <a:srgbClr val="FFFFFF"/>
                </a:solidFill>
              </a:rPr>
              <a:t>M. en C. Harvey Spencer </a:t>
            </a:r>
            <a:r>
              <a:rPr lang="en-US" sz="1600" b="1" dirty="0" err="1" smtClean="0">
                <a:solidFill>
                  <a:srgbClr val="FFFFFF"/>
                </a:solidFill>
              </a:rPr>
              <a:t>Sánchez</a:t>
            </a:r>
            <a:r>
              <a:rPr lang="en-US" sz="1600" b="1" dirty="0" smtClean="0">
                <a:solidFill>
                  <a:srgbClr val="FFFFFF"/>
                </a:solidFill>
              </a:rPr>
              <a:t> </a:t>
            </a:r>
            <a:r>
              <a:rPr lang="en-US" sz="1600" b="1" dirty="0" err="1" smtClean="0">
                <a:solidFill>
                  <a:srgbClr val="FFFFFF"/>
                </a:solidFill>
              </a:rPr>
              <a:t>Restrepo</a:t>
            </a:r>
            <a:endParaRPr lang="en-US" sz="1600" b="1" dirty="0" smtClean="0">
              <a:solidFill>
                <a:srgbClr val="FFFFFF"/>
              </a:solidFill>
            </a:endParaRPr>
          </a:p>
          <a:p>
            <a:pPr algn="r"/>
            <a:r>
              <a:rPr lang="en-US" sz="1400" dirty="0" smtClean="0">
                <a:solidFill>
                  <a:srgbClr val="FFFFFF"/>
                </a:solidFill>
              </a:rPr>
              <a:t>Director del </a:t>
            </a:r>
            <a:r>
              <a:rPr lang="en-US" sz="1400" dirty="0" err="1" smtClean="0">
                <a:solidFill>
                  <a:srgbClr val="FFFFFF"/>
                </a:solidFill>
              </a:rPr>
              <a:t>Examen</a:t>
            </a:r>
            <a:r>
              <a:rPr lang="en-US" sz="1400" dirty="0" smtClean="0">
                <a:solidFill>
                  <a:srgbClr val="FFFFFF"/>
                </a:solidFill>
              </a:rPr>
              <a:t> </a:t>
            </a:r>
            <a:r>
              <a:rPr lang="en-US" sz="1400" dirty="0" err="1" smtClean="0">
                <a:solidFill>
                  <a:srgbClr val="FFFFFF"/>
                </a:solidFill>
              </a:rPr>
              <a:t>Nacional</a:t>
            </a:r>
            <a:r>
              <a:rPr lang="en-US" sz="1400" dirty="0" smtClean="0">
                <a:solidFill>
                  <a:srgbClr val="FFFFFF"/>
                </a:solidFill>
              </a:rPr>
              <a:t> de </a:t>
            </a:r>
            <a:r>
              <a:rPr lang="en-US" sz="1400" dirty="0" err="1" smtClean="0">
                <a:solidFill>
                  <a:srgbClr val="FFFFFF"/>
                </a:solidFill>
              </a:rPr>
              <a:t>Ingreso</a:t>
            </a:r>
            <a:r>
              <a:rPr lang="en-US" sz="1400" dirty="0" smtClean="0">
                <a:solidFill>
                  <a:srgbClr val="FFFFFF"/>
                </a:solidFill>
              </a:rPr>
              <a:t> al </a:t>
            </a:r>
            <a:r>
              <a:rPr lang="en-US" sz="1400" dirty="0" err="1" smtClean="0">
                <a:solidFill>
                  <a:srgbClr val="FFFFFF"/>
                </a:solidFill>
              </a:rPr>
              <a:t>Posgrado</a:t>
            </a:r>
            <a:r>
              <a:rPr lang="en-US" sz="1400" dirty="0" smtClean="0">
                <a:solidFill>
                  <a:srgbClr val="FFFFFF"/>
                </a:solidFill>
              </a:rPr>
              <a:t> y</a:t>
            </a:r>
          </a:p>
          <a:p>
            <a:pPr algn="r"/>
            <a:r>
              <a:rPr lang="en-US" sz="1400" dirty="0" err="1" smtClean="0">
                <a:solidFill>
                  <a:srgbClr val="FFFFFF"/>
                </a:solidFill>
              </a:rPr>
              <a:t>Coordinador</a:t>
            </a:r>
            <a:r>
              <a:rPr lang="en-US" sz="1400" dirty="0" smtClean="0">
                <a:solidFill>
                  <a:srgbClr val="FFFFFF"/>
                </a:solidFill>
              </a:rPr>
              <a:t> de </a:t>
            </a:r>
            <a:r>
              <a:rPr lang="en-US" sz="1400" dirty="0" err="1" smtClean="0">
                <a:solidFill>
                  <a:srgbClr val="FFFFFF"/>
                </a:solidFill>
              </a:rPr>
              <a:t>Análisis</a:t>
            </a:r>
            <a:r>
              <a:rPr lang="en-US" sz="1400" dirty="0" smtClean="0">
                <a:solidFill>
                  <a:srgbClr val="FFFFFF"/>
                </a:solidFill>
              </a:rPr>
              <a:t> y </a:t>
            </a:r>
            <a:r>
              <a:rPr lang="en-US" sz="1400" dirty="0" err="1" smtClean="0">
                <a:solidFill>
                  <a:srgbClr val="FFFFFF"/>
                </a:solidFill>
              </a:rPr>
              <a:t>Estudios</a:t>
            </a:r>
            <a:r>
              <a:rPr lang="en-US" sz="1400" dirty="0" smtClean="0">
                <a:solidFill>
                  <a:srgbClr val="FFFFFF"/>
                </a:solidFill>
              </a:rPr>
              <a:t> </a:t>
            </a:r>
            <a:r>
              <a:rPr lang="en-US" sz="1400" dirty="0" err="1" smtClean="0">
                <a:solidFill>
                  <a:srgbClr val="FFFFFF"/>
                </a:solidFill>
              </a:rPr>
              <a:t>Estadísticos</a:t>
            </a:r>
            <a:endParaRPr lang="en-US" sz="1400" dirty="0" smtClean="0">
              <a:solidFill>
                <a:srgbClr val="FFFFFF"/>
              </a:solidFill>
            </a:endParaRPr>
          </a:p>
          <a:p>
            <a:pPr algn="r"/>
            <a:endParaRPr lang="es-MX" sz="1400" dirty="0">
              <a:solidFill>
                <a:srgbClr val="FFFFFF"/>
              </a:solidFill>
            </a:endParaRPr>
          </a:p>
          <a:p>
            <a:pPr algn="r"/>
            <a:r>
              <a:rPr lang="es-MX" sz="1500" dirty="0" smtClean="0">
                <a:solidFill>
                  <a:srgbClr val="FFCE33"/>
                </a:solidFill>
              </a:rPr>
              <a:t>Junio </a:t>
            </a:r>
            <a:r>
              <a:rPr lang="es-MX" sz="1500" dirty="0">
                <a:solidFill>
                  <a:srgbClr val="FFCE33"/>
                </a:solidFill>
              </a:rPr>
              <a:t>de </a:t>
            </a:r>
            <a:r>
              <a:rPr lang="es-MX" sz="1500" dirty="0" smtClean="0">
                <a:solidFill>
                  <a:srgbClr val="FFCE33"/>
                </a:solidFill>
              </a:rPr>
              <a:t>2011</a:t>
            </a:r>
            <a:endParaRPr lang="es-MX" sz="1500" dirty="0">
              <a:solidFill>
                <a:srgbClr val="FFCE33"/>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2" name="51 Rectángulo"/>
          <p:cNvSpPr/>
          <p:nvPr/>
        </p:nvSpPr>
        <p:spPr bwMode="auto">
          <a:xfrm>
            <a:off x="3131840" y="912164"/>
            <a:ext cx="2880320" cy="4286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buFontTx/>
              <a:buNone/>
              <a:tabLst/>
            </a:pPr>
            <a:r>
              <a:rPr lang="en-US" sz="1400" b="1" dirty="0" smtClean="0">
                <a:solidFill>
                  <a:schemeClr val="accent6">
                    <a:lumMod val="50000"/>
                  </a:schemeClr>
                </a:solidFill>
                <a:cs typeface="Arial" pitchFamily="34" charset="0"/>
              </a:rPr>
              <a:t>EXAMEN DE SELECCIÓN</a:t>
            </a:r>
            <a:endParaRPr lang="es-ES" sz="1400" b="1" dirty="0" smtClean="0">
              <a:solidFill>
                <a:schemeClr val="accent6">
                  <a:lumMod val="50000"/>
                </a:schemeClr>
              </a:solidFill>
              <a:cs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sz="1000" i="0" u="none" strike="noStrike" cap="none" normalizeH="0" baseline="0" dirty="0" smtClean="0">
              <a:ln>
                <a:noFill/>
              </a:ln>
              <a:solidFill>
                <a:srgbClr val="0F2B5B"/>
              </a:solidFill>
              <a:effectLst/>
              <a:latin typeface="Arial" charset="0"/>
            </a:endParaRPr>
          </a:p>
        </p:txBody>
      </p:sp>
      <p:pic>
        <p:nvPicPr>
          <p:cNvPr id="28" name="Picture 2"/>
          <p:cNvPicPr>
            <a:picLocks noChangeAspect="1" noChangeArrowheads="1"/>
          </p:cNvPicPr>
          <p:nvPr/>
        </p:nvPicPr>
        <p:blipFill>
          <a:blip r:embed="rId3" cstate="print"/>
          <a:srcRect/>
          <a:stretch>
            <a:fillRect/>
          </a:stretch>
        </p:blipFill>
        <p:spPr bwMode="auto">
          <a:xfrm>
            <a:off x="7858148" y="357167"/>
            <a:ext cx="1026186" cy="642942"/>
          </a:xfrm>
          <a:prstGeom prst="rect">
            <a:avLst/>
          </a:prstGeom>
          <a:noFill/>
          <a:ln w="9525">
            <a:noFill/>
            <a:miter lim="800000"/>
            <a:headEnd/>
            <a:tailEnd/>
          </a:ln>
        </p:spPr>
      </p:pic>
      <p:sp>
        <p:nvSpPr>
          <p:cNvPr id="15" name="Text Box 2"/>
          <p:cNvSpPr txBox="1">
            <a:spLocks noChangeArrowheads="1"/>
          </p:cNvSpPr>
          <p:nvPr/>
        </p:nvSpPr>
        <p:spPr bwMode="auto">
          <a:xfrm>
            <a:off x="1385790" y="476672"/>
            <a:ext cx="6786610" cy="350821"/>
          </a:xfrm>
          <a:prstGeom prst="rect">
            <a:avLst/>
          </a:prstGeom>
          <a:noFill/>
          <a:ln w="9525">
            <a:noFill/>
            <a:miter lim="800000"/>
            <a:headEnd/>
            <a:tailEnd/>
          </a:ln>
          <a:effectLst/>
        </p:spPr>
        <p:txBody>
          <a:bodyPr lIns="0" tIns="0" rIns="0" bIns="0"/>
          <a:lstStyle/>
          <a:p>
            <a:pPr algn="ctr"/>
            <a:r>
              <a:rPr lang="es-MX" sz="2000" b="1" dirty="0" smtClean="0">
                <a:solidFill>
                  <a:schemeClr val="accent6">
                    <a:lumMod val="50000"/>
                  </a:schemeClr>
                </a:solidFill>
                <a:cs typeface="Arial" pitchFamily="34" charset="0"/>
              </a:rPr>
              <a:t>NUMERALIA DGEST</a:t>
            </a:r>
            <a:endParaRPr lang="es-ES" sz="2000" b="1" dirty="0">
              <a:solidFill>
                <a:schemeClr val="accent6">
                  <a:lumMod val="50000"/>
                </a:schemeClr>
              </a:solidFill>
              <a:cs typeface="Arial" pitchFamily="34" charset="0"/>
            </a:endParaRPr>
          </a:p>
        </p:txBody>
      </p:sp>
      <p:graphicFrame>
        <p:nvGraphicFramePr>
          <p:cNvPr id="22" name="21 Tabla"/>
          <p:cNvGraphicFramePr>
            <a:graphicFrameLocks noGrp="1"/>
          </p:cNvGraphicFramePr>
          <p:nvPr/>
        </p:nvGraphicFramePr>
        <p:xfrm>
          <a:off x="1943170" y="2178192"/>
          <a:ext cx="5293126" cy="643680"/>
        </p:xfrm>
        <a:graphic>
          <a:graphicData uri="http://schemas.openxmlformats.org/drawingml/2006/table">
            <a:tbl>
              <a:tblPr/>
              <a:tblGrid>
                <a:gridCol w="2495330"/>
                <a:gridCol w="1398898"/>
                <a:gridCol w="1398898"/>
              </a:tblGrid>
              <a:tr h="214560">
                <a:tc>
                  <a:txBody>
                    <a:bodyPr/>
                    <a:lstStyle/>
                    <a:p>
                      <a:pPr algn="l" fontAlgn="b"/>
                      <a:r>
                        <a:rPr lang="es-MX" sz="1200" b="0" i="0" u="none" strike="noStrike" dirty="0">
                          <a:latin typeface="Arial"/>
                        </a:rPr>
                        <a:t>No se presentaron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4.53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6.04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60">
                <a:tc>
                  <a:txBody>
                    <a:bodyPr/>
                    <a:lstStyle/>
                    <a:p>
                      <a:pPr algn="l" fontAlgn="b"/>
                      <a:r>
                        <a:rPr lang="es-MX" sz="1200" b="0" i="0" u="none" strike="noStrike">
                          <a:latin typeface="Arial"/>
                        </a:rPr>
                        <a:t>Presentados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95.47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93.96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60">
                <a:tc>
                  <a:txBody>
                    <a:bodyPr/>
                    <a:lstStyle/>
                    <a:p>
                      <a:pPr algn="l" fontAlgn="b"/>
                      <a:r>
                        <a:rPr lang="es-MX" sz="1200" b="1" i="0" u="none" strike="noStrike">
                          <a:latin typeface="Arial"/>
                        </a:rPr>
                        <a:t>Registrados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4" name="23 Tabla"/>
          <p:cNvGraphicFramePr>
            <a:graphicFrameLocks noGrp="1"/>
          </p:cNvGraphicFramePr>
          <p:nvPr/>
        </p:nvGraphicFramePr>
        <p:xfrm>
          <a:off x="1943170" y="3627144"/>
          <a:ext cx="5293126" cy="1645920"/>
        </p:xfrm>
        <a:graphic>
          <a:graphicData uri="http://schemas.openxmlformats.org/drawingml/2006/table">
            <a:tbl>
              <a:tblPr/>
              <a:tblGrid>
                <a:gridCol w="2495330"/>
                <a:gridCol w="1398898"/>
                <a:gridCol w="1398898"/>
              </a:tblGrid>
              <a:tr h="365760">
                <a:tc>
                  <a:txBody>
                    <a:bodyPr/>
                    <a:lstStyle/>
                    <a:p>
                      <a:pPr algn="ctr" fontAlgn="ctr"/>
                      <a:r>
                        <a:rPr lang="es-MX" sz="1200" b="1" i="0" u="none" strike="noStrike" dirty="0">
                          <a:solidFill>
                            <a:schemeClr val="tx1"/>
                          </a:solidFill>
                          <a:latin typeface="Arial"/>
                        </a:rPr>
                        <a:t>Modalidad</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gridSpan="2">
                  <a:txBody>
                    <a:bodyPr/>
                    <a:lstStyle/>
                    <a:p>
                      <a:pPr algn="ctr" fontAlgn="b"/>
                      <a:r>
                        <a:rPr lang="es-MX" sz="1200" b="1" i="0" u="none" strike="noStrike" dirty="0">
                          <a:solidFill>
                            <a:schemeClr val="tx1"/>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hMerge="1">
                  <a:txBody>
                    <a:bodyPr/>
                    <a:lstStyle/>
                    <a:p>
                      <a:pPr algn="ctr" fontAlgn="b"/>
                      <a:endParaRPr lang="es-MX" sz="1200" b="1" i="0" u="none" strike="noStrike" dirty="0">
                        <a:solidFill>
                          <a:schemeClr val="tx1"/>
                        </a:solidFill>
                        <a:latin typeface="Arial"/>
                      </a:endParaRP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r>
              <a:tr h="182880">
                <a:tc>
                  <a:txBody>
                    <a:bodyPr/>
                    <a:lstStyle/>
                    <a:p>
                      <a:pPr algn="ctr" fontAlgn="b"/>
                      <a:r>
                        <a:rPr lang="es-MX" sz="1200" b="0" i="0" u="none" strike="noStrike">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General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49.71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53.49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Tecnológico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38.56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34.04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Profesional Técnico Bachiller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10.36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9.81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Intercultural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Internacional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Acuerdo Secretarial 286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5" name="24 Tabla"/>
          <p:cNvGraphicFramePr>
            <a:graphicFrameLocks noGrp="1"/>
          </p:cNvGraphicFramePr>
          <p:nvPr/>
        </p:nvGraphicFramePr>
        <p:xfrm>
          <a:off x="1943170" y="5283328"/>
          <a:ext cx="5293126" cy="1098000"/>
        </p:xfrm>
        <a:graphic>
          <a:graphicData uri="http://schemas.openxmlformats.org/drawingml/2006/table">
            <a:tbl>
              <a:tblPr/>
              <a:tblGrid>
                <a:gridCol w="2495330"/>
                <a:gridCol w="1398898"/>
                <a:gridCol w="1398898"/>
              </a:tblGrid>
              <a:tr h="366000">
                <a:tc>
                  <a:txBody>
                    <a:bodyPr/>
                    <a:lstStyle/>
                    <a:p>
                      <a:pPr algn="ctr" fontAlgn="ctr"/>
                      <a:r>
                        <a:rPr lang="es-MX" sz="1200" b="1" i="0" u="none" strike="noStrike" dirty="0">
                          <a:solidFill>
                            <a:schemeClr val="tx1"/>
                          </a:solidFill>
                          <a:latin typeface="Arial"/>
                        </a:rPr>
                        <a:t>Género</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gridSpan="2">
                  <a:txBody>
                    <a:bodyPr/>
                    <a:lstStyle/>
                    <a:p>
                      <a:pPr algn="ctr" fontAlgn="b"/>
                      <a:r>
                        <a:rPr lang="es-MX" sz="1200" b="1" i="0" u="none" strike="noStrike" dirty="0">
                          <a:solidFill>
                            <a:schemeClr val="tx1"/>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hMerge="1">
                  <a:txBody>
                    <a:bodyPr/>
                    <a:lstStyle/>
                    <a:p>
                      <a:pPr algn="ctr" fontAlgn="b"/>
                      <a:endParaRPr lang="es-MX" sz="1200" b="1" i="0" u="none" strike="noStrike" dirty="0">
                        <a:solidFill>
                          <a:schemeClr val="tx1"/>
                        </a:solidFill>
                        <a:latin typeface="Arial"/>
                      </a:endParaRP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r>
              <a:tr h="183000">
                <a:tc>
                  <a:txBody>
                    <a:bodyPr/>
                    <a:lstStyle/>
                    <a:p>
                      <a:pPr algn="ctr" fontAlgn="b"/>
                      <a:r>
                        <a:rPr lang="es-MX" sz="1200" b="0" i="0" u="none" strike="noStrike" dirty="0">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0" i="0" u="none" strike="noStrike">
                          <a:latin typeface="Arial"/>
                        </a:rPr>
                        <a:t>Hombres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67.03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61.74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0" i="0" u="none" strike="noStrike">
                          <a:latin typeface="Arial"/>
                        </a:rPr>
                        <a:t>Mujeres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32.38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37.07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1" i="0" u="none" strike="noStrike">
                          <a:latin typeface="Arial"/>
                        </a:rPr>
                        <a:t>Total del concurso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3" name="12 Tabla"/>
          <p:cNvGraphicFramePr>
            <a:graphicFrameLocks noGrp="1"/>
          </p:cNvGraphicFramePr>
          <p:nvPr/>
        </p:nvGraphicFramePr>
        <p:xfrm>
          <a:off x="1943170" y="2816848"/>
          <a:ext cx="5293126" cy="756168"/>
        </p:xfrm>
        <a:graphic>
          <a:graphicData uri="http://schemas.openxmlformats.org/drawingml/2006/table">
            <a:tbl>
              <a:tblPr/>
              <a:tblGrid>
                <a:gridCol w="2495330"/>
                <a:gridCol w="1398898"/>
                <a:gridCol w="1398898"/>
              </a:tblGrid>
              <a:tr h="189042">
                <a:tc>
                  <a:txBody>
                    <a:bodyPr/>
                    <a:lstStyle/>
                    <a:p>
                      <a:pPr algn="ctr" fontAlgn="b"/>
                      <a:r>
                        <a:rPr lang="es-MX" sz="1200" b="0" i="0" u="none" strike="noStrike" dirty="0">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42">
                <a:tc>
                  <a:txBody>
                    <a:bodyPr/>
                    <a:lstStyle/>
                    <a:p>
                      <a:pPr algn="ctr" fontAlgn="b"/>
                      <a:r>
                        <a:rPr lang="es-MX" sz="1200" b="0" i="0" u="none" strike="noStrike">
                          <a:latin typeface="Arial"/>
                        </a:rPr>
                        <a:t>Pública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86.02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89.09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42">
                <a:tc>
                  <a:txBody>
                    <a:bodyPr/>
                    <a:lstStyle/>
                    <a:p>
                      <a:pPr algn="ctr" fontAlgn="b"/>
                      <a:r>
                        <a:rPr lang="es-MX" sz="1200" b="0" i="0" u="none" strike="noStrike">
                          <a:latin typeface="Arial"/>
                        </a:rPr>
                        <a:t>Privada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13.23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8.97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9042">
                <a:tc>
                  <a:txBody>
                    <a:bodyPr/>
                    <a:lstStyle/>
                    <a:p>
                      <a:pPr algn="ctr" fontAlgn="b"/>
                      <a:r>
                        <a:rPr lang="es-MX" sz="1200" b="0" i="0" u="none" strike="noStrike">
                          <a:latin typeface="Arial"/>
                        </a:rPr>
                        <a:t>Federal por Cooperación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0" name="19 Tabla"/>
          <p:cNvGraphicFramePr>
            <a:graphicFrameLocks noGrp="1"/>
          </p:cNvGraphicFramePr>
          <p:nvPr/>
        </p:nvGraphicFramePr>
        <p:xfrm>
          <a:off x="1942400" y="1797984"/>
          <a:ext cx="5293896" cy="378082"/>
        </p:xfrm>
        <a:graphic>
          <a:graphicData uri="http://schemas.openxmlformats.org/drawingml/2006/table">
            <a:tbl>
              <a:tblPr/>
              <a:tblGrid>
                <a:gridCol w="2485584"/>
                <a:gridCol w="2808312"/>
              </a:tblGrid>
              <a:tr h="378082">
                <a:tc>
                  <a:txBody>
                    <a:bodyPr/>
                    <a:lstStyle/>
                    <a:p>
                      <a:pPr algn="ctr" fontAlgn="ctr"/>
                      <a:r>
                        <a:rPr lang="es-MX" sz="1200" b="1" i="0" u="none" strike="noStrike" dirty="0" err="1" smtClean="0">
                          <a:solidFill>
                            <a:schemeClr val="tx1"/>
                          </a:solidFill>
                          <a:latin typeface="Arial"/>
                        </a:rPr>
                        <a:t>Numeralia</a:t>
                      </a:r>
                      <a:endParaRPr lang="es-MX" sz="1200" b="1" i="0" u="none" strike="noStrike" dirty="0">
                        <a:solidFill>
                          <a:schemeClr val="tx1"/>
                        </a:solidFill>
                        <a:latin typeface="Arial"/>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a:txBody>
                    <a:bodyPr/>
                    <a:lstStyle/>
                    <a:p>
                      <a:pPr algn="ctr" fontAlgn="b"/>
                      <a:r>
                        <a:rPr lang="es-MX" sz="1200" b="1" i="0" u="none" strike="noStrike" dirty="0">
                          <a:solidFill>
                            <a:schemeClr val="tx1"/>
                          </a:solidFill>
                          <a:latin typeface="Arial"/>
                        </a:rPr>
                        <a:t>Porcentaje de la población</a:t>
                      </a:r>
                    </a:p>
                  </a:txBody>
                  <a:tcPr marL="0" marR="0" marT="0" marB="0" anchor="ctr">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39 Rectángulo">
            <a:hlinkClick r:id="rId3" action="ppaction://hlinkfile"/>
          </p:cNvPr>
          <p:cNvSpPr/>
          <p:nvPr/>
        </p:nvSpPr>
        <p:spPr bwMode="auto">
          <a:xfrm>
            <a:off x="5072066" y="2234539"/>
            <a:ext cx="642942" cy="1071570"/>
          </a:xfrm>
          <a:prstGeom prst="rect">
            <a:avLst/>
          </a:prstGeom>
          <a:solidFill>
            <a:srgbClr val="66FFFF">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34" name="33 Rectángulo">
            <a:hlinkClick r:id="rId4" action="ppaction://hlinkfile"/>
          </p:cNvPr>
          <p:cNvSpPr/>
          <p:nvPr/>
        </p:nvSpPr>
        <p:spPr bwMode="auto">
          <a:xfrm>
            <a:off x="2105608" y="5428140"/>
            <a:ext cx="306000" cy="144000"/>
          </a:xfrm>
          <a:prstGeom prst="rect">
            <a:avLst/>
          </a:prstGeom>
          <a:solidFill>
            <a:srgbClr val="6A0A0C">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36" name="35 Rectángulo">
            <a:hlinkClick r:id="rId3" action="ppaction://hlinkfile"/>
          </p:cNvPr>
          <p:cNvSpPr/>
          <p:nvPr/>
        </p:nvSpPr>
        <p:spPr bwMode="auto">
          <a:xfrm>
            <a:off x="2103306" y="5599324"/>
            <a:ext cx="306000" cy="144000"/>
          </a:xfrm>
          <a:prstGeom prst="rect">
            <a:avLst/>
          </a:prstGeom>
          <a:solidFill>
            <a:srgbClr val="6A0A0C">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37" name="36 Rectángulo">
            <a:hlinkClick r:id="rId5" action="ppaction://hlinkfile"/>
          </p:cNvPr>
          <p:cNvSpPr/>
          <p:nvPr/>
        </p:nvSpPr>
        <p:spPr bwMode="auto">
          <a:xfrm>
            <a:off x="2088922" y="5768078"/>
            <a:ext cx="306000" cy="144000"/>
          </a:xfrm>
          <a:prstGeom prst="rect">
            <a:avLst/>
          </a:prstGeom>
          <a:solidFill>
            <a:srgbClr val="6A0A0C">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38" name="37 Rectángulo">
            <a:hlinkClick r:id="rId6" action="ppaction://hlinkfile"/>
          </p:cNvPr>
          <p:cNvSpPr/>
          <p:nvPr/>
        </p:nvSpPr>
        <p:spPr bwMode="auto">
          <a:xfrm>
            <a:off x="2102408" y="5939262"/>
            <a:ext cx="306000" cy="144000"/>
          </a:xfrm>
          <a:prstGeom prst="rect">
            <a:avLst/>
          </a:prstGeom>
          <a:solidFill>
            <a:srgbClr val="6A0A0C">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46" name="45 Rectángulo">
            <a:hlinkClick r:id="rId7" action="ppaction://hlinkfile"/>
          </p:cNvPr>
          <p:cNvSpPr/>
          <p:nvPr/>
        </p:nvSpPr>
        <p:spPr bwMode="auto">
          <a:xfrm>
            <a:off x="2108166" y="6116642"/>
            <a:ext cx="306000" cy="144000"/>
          </a:xfrm>
          <a:prstGeom prst="rect">
            <a:avLst/>
          </a:prstGeom>
          <a:solidFill>
            <a:srgbClr val="6A0A0C">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pic>
        <p:nvPicPr>
          <p:cNvPr id="20" name="Picture 2"/>
          <p:cNvPicPr>
            <a:picLocks noChangeAspect="1" noChangeArrowheads="1"/>
          </p:cNvPicPr>
          <p:nvPr/>
        </p:nvPicPr>
        <p:blipFill>
          <a:blip r:embed="rId8" cstate="print"/>
          <a:srcRect/>
          <a:stretch>
            <a:fillRect/>
          </a:stretch>
        </p:blipFill>
        <p:spPr bwMode="auto">
          <a:xfrm>
            <a:off x="7858148" y="357167"/>
            <a:ext cx="1026186" cy="642942"/>
          </a:xfrm>
          <a:prstGeom prst="rect">
            <a:avLst/>
          </a:prstGeom>
          <a:noFill/>
          <a:ln w="9525">
            <a:noFill/>
            <a:miter lim="800000"/>
            <a:headEnd/>
            <a:tailEnd/>
          </a:ln>
        </p:spPr>
      </p:pic>
      <p:sp>
        <p:nvSpPr>
          <p:cNvPr id="16" name="Text Box 2"/>
          <p:cNvSpPr txBox="1">
            <a:spLocks noChangeArrowheads="1"/>
          </p:cNvSpPr>
          <p:nvPr/>
        </p:nvSpPr>
        <p:spPr bwMode="auto">
          <a:xfrm>
            <a:off x="1857356" y="1061955"/>
            <a:ext cx="6786610" cy="350821"/>
          </a:xfrm>
          <a:prstGeom prst="rect">
            <a:avLst/>
          </a:prstGeom>
          <a:noFill/>
          <a:ln w="9525">
            <a:noFill/>
            <a:miter lim="800000"/>
            <a:headEnd/>
            <a:tailEnd/>
          </a:ln>
          <a:effectLst/>
        </p:spPr>
        <p:txBody>
          <a:bodyPr lIns="0" tIns="0" rIns="0" bIns="0"/>
          <a:lstStyle/>
          <a:p>
            <a:pPr algn="ctr"/>
            <a:r>
              <a:rPr lang="es-MX" sz="2000" b="1" dirty="0" smtClean="0">
                <a:solidFill>
                  <a:schemeClr val="accent6">
                    <a:lumMod val="50000"/>
                  </a:schemeClr>
                </a:solidFill>
                <a:cs typeface="Arial" pitchFamily="34" charset="0"/>
              </a:rPr>
              <a:t> NUMERALIA DGEST</a:t>
            </a:r>
            <a:endParaRPr lang="es-ES" sz="2000" b="1" dirty="0">
              <a:solidFill>
                <a:schemeClr val="accent6">
                  <a:lumMod val="50000"/>
                </a:schemeClr>
              </a:solidFill>
              <a:cs typeface="Arial" pitchFamily="34" charset="0"/>
            </a:endParaRPr>
          </a:p>
        </p:txBody>
      </p:sp>
      <p:sp>
        <p:nvSpPr>
          <p:cNvPr id="22" name="21 Rectángulo"/>
          <p:cNvSpPr/>
          <p:nvPr/>
        </p:nvSpPr>
        <p:spPr bwMode="auto">
          <a:xfrm>
            <a:off x="4429124" y="1484784"/>
            <a:ext cx="1643074" cy="4286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buFontTx/>
              <a:buNone/>
              <a:tabLst/>
            </a:pPr>
            <a:r>
              <a:rPr lang="en-US" sz="1400" b="1" dirty="0" smtClean="0">
                <a:solidFill>
                  <a:schemeClr val="accent6">
                    <a:lumMod val="50000"/>
                  </a:schemeClr>
                </a:solidFill>
                <a:cs typeface="Arial" pitchFamily="34" charset="0"/>
              </a:rPr>
              <a:t>DIAGNÓSTICO</a:t>
            </a:r>
            <a:endParaRPr lang="es-ES" sz="1400" b="1" dirty="0" smtClean="0">
              <a:solidFill>
                <a:schemeClr val="accent6">
                  <a:lumMod val="50000"/>
                </a:schemeClr>
              </a:solidFill>
              <a:cs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sz="1000" i="0" u="none" strike="noStrike" cap="none" normalizeH="0" baseline="0" dirty="0" smtClean="0">
              <a:ln>
                <a:noFill/>
              </a:ln>
              <a:solidFill>
                <a:srgbClr val="0F2B5B"/>
              </a:solidFill>
              <a:effectLst/>
              <a:latin typeface="Arial" charset="0"/>
            </a:endParaRPr>
          </a:p>
        </p:txBody>
      </p:sp>
      <p:graphicFrame>
        <p:nvGraphicFramePr>
          <p:cNvPr id="24" name="23 Tabla"/>
          <p:cNvGraphicFramePr>
            <a:graphicFrameLocks noGrp="1"/>
          </p:cNvGraphicFramePr>
          <p:nvPr/>
        </p:nvGraphicFramePr>
        <p:xfrm>
          <a:off x="1303960" y="2479293"/>
          <a:ext cx="4924224" cy="2533883"/>
        </p:xfrm>
        <a:graphic>
          <a:graphicData uri="http://schemas.openxmlformats.org/drawingml/2006/table">
            <a:tbl>
              <a:tblPr/>
              <a:tblGrid>
                <a:gridCol w="3155328"/>
                <a:gridCol w="1768896"/>
              </a:tblGrid>
              <a:tr h="389829">
                <a:tc>
                  <a:txBody>
                    <a:bodyPr/>
                    <a:lstStyle/>
                    <a:p>
                      <a:pPr algn="ctr" fontAlgn="ctr"/>
                      <a:r>
                        <a:rPr lang="es-MX" sz="1200" b="1" i="0" u="none" strike="noStrike" dirty="0">
                          <a:solidFill>
                            <a:schemeClr val="tx1"/>
                          </a:solidFill>
                          <a:latin typeface="Arial"/>
                        </a:rPr>
                        <a:t>Módulo de aplicación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c>
                  <a:txBody>
                    <a:bodyPr/>
                    <a:lstStyle/>
                    <a:p>
                      <a:pPr algn="ctr" fontAlgn="b"/>
                      <a:r>
                        <a:rPr lang="es-MX" sz="1200" b="1" i="0" u="none" strike="noStrike" dirty="0">
                          <a:solidFill>
                            <a:schemeClr val="tx1"/>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r>
              <a:tr h="194914">
                <a:tc>
                  <a:txBody>
                    <a:bodyPr/>
                    <a:lstStyle/>
                    <a:p>
                      <a:pPr algn="ctr" fontAlgn="b"/>
                      <a:r>
                        <a:rPr lang="es-MX" sz="1200" b="0" i="0" u="none" strike="noStrike">
                          <a:latin typeface="Arial"/>
                        </a:rPr>
                        <a:t>Sólo Examen de Selección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9.50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Ciencias Administrativas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11.49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Agropecuarias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de la Salud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Naturales y Exactas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Sociales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Humanidades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Ingeniería y Tecnología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73.95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Psicología, Pedagogía y Educación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General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1" i="0" u="none" strike="noStrike" dirty="0">
                          <a:latin typeface="Arial"/>
                        </a:rPr>
                        <a:t>Total del concurso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7" name="16 Tabla"/>
          <p:cNvGraphicFramePr>
            <a:graphicFrameLocks noGrp="1"/>
          </p:cNvGraphicFramePr>
          <p:nvPr/>
        </p:nvGraphicFramePr>
        <p:xfrm>
          <a:off x="6228184" y="2479248"/>
          <a:ext cx="1768896" cy="2533883"/>
        </p:xfrm>
        <a:graphic>
          <a:graphicData uri="http://schemas.openxmlformats.org/drawingml/2006/table">
            <a:tbl>
              <a:tblPr/>
              <a:tblGrid>
                <a:gridCol w="1768896"/>
              </a:tblGrid>
              <a:tr h="389829">
                <a:tc>
                  <a:txBody>
                    <a:bodyPr/>
                    <a:lstStyle/>
                    <a:p>
                      <a:pPr algn="ctr" fontAlgn="b"/>
                      <a:r>
                        <a:rPr lang="es-MX" sz="1200" b="1" i="0" u="none" strike="noStrike" dirty="0">
                          <a:solidFill>
                            <a:schemeClr val="tx1"/>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AD260"/>
                    </a:solidFill>
                  </a:tcPr>
                </a:tc>
              </a:tr>
              <a:tr h="194914">
                <a:tc>
                  <a:txBody>
                    <a:bodyPr/>
                    <a:lstStyle/>
                    <a:p>
                      <a:pPr algn="ctr" fontAlgn="b"/>
                      <a:r>
                        <a:rPr lang="es-MX" sz="1200" b="0" i="0" u="none" strike="noStrike" dirty="0">
                          <a:latin typeface="Arial"/>
                        </a:rPr>
                        <a:t>15.38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18.89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1.06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1.36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0.85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62.26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40" name="39 Rectángulo">
            <a:hlinkClick r:id="rId3" action="ppaction://hlinkfile"/>
          </p:cNvPr>
          <p:cNvSpPr/>
          <p:nvPr/>
        </p:nvSpPr>
        <p:spPr bwMode="auto">
          <a:xfrm>
            <a:off x="5072066" y="2234539"/>
            <a:ext cx="642942" cy="1071570"/>
          </a:xfrm>
          <a:prstGeom prst="rect">
            <a:avLst/>
          </a:prstGeom>
          <a:solidFill>
            <a:srgbClr val="66FFFF">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7" name="16 Elipse"/>
          <p:cNvSpPr/>
          <p:nvPr/>
        </p:nvSpPr>
        <p:spPr bwMode="auto">
          <a:xfrm>
            <a:off x="3286116" y="3214686"/>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III</a:t>
            </a:r>
            <a:endParaRPr kumimoji="0" lang="es-ES" sz="1800" b="1" i="0" u="none" strike="noStrike" cap="none" normalizeH="0" baseline="0" dirty="0" smtClean="0">
              <a:ln>
                <a:noFill/>
              </a:ln>
              <a:solidFill>
                <a:schemeClr val="bg1"/>
              </a:solidFill>
              <a:effectLst/>
              <a:latin typeface="+mj-lt"/>
            </a:endParaRPr>
          </a:p>
        </p:txBody>
      </p:sp>
      <p:sp>
        <p:nvSpPr>
          <p:cNvPr id="20" name="19 Elipse"/>
          <p:cNvSpPr/>
          <p:nvPr/>
        </p:nvSpPr>
        <p:spPr bwMode="auto">
          <a:xfrm>
            <a:off x="2928926" y="4572008"/>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a:t>
            </a:r>
            <a:endParaRPr kumimoji="0" lang="es-ES" sz="1800" b="1" i="0" u="none" strike="noStrike" cap="none" normalizeH="0" baseline="0" dirty="0" smtClean="0">
              <a:ln>
                <a:noFill/>
              </a:ln>
              <a:solidFill>
                <a:schemeClr val="bg1"/>
              </a:solidFill>
              <a:effectLst/>
              <a:latin typeface="+mj-lt"/>
            </a:endParaRPr>
          </a:p>
        </p:txBody>
      </p:sp>
      <p:sp>
        <p:nvSpPr>
          <p:cNvPr id="21" name="20 Elipse"/>
          <p:cNvSpPr/>
          <p:nvPr/>
        </p:nvSpPr>
        <p:spPr bwMode="auto">
          <a:xfrm>
            <a:off x="3857620" y="4643446"/>
            <a:ext cx="785818"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a:t>
            </a:r>
            <a:endParaRPr kumimoji="0" lang="es-ES" sz="1800" b="1" i="0" u="none" strike="noStrike" cap="none" normalizeH="0" baseline="0" dirty="0" smtClean="0">
              <a:ln>
                <a:noFill/>
              </a:ln>
              <a:solidFill>
                <a:schemeClr val="bg1"/>
              </a:solidFill>
              <a:effectLst/>
              <a:latin typeface="+mj-lt"/>
            </a:endParaRPr>
          </a:p>
        </p:txBody>
      </p:sp>
      <p:sp>
        <p:nvSpPr>
          <p:cNvPr id="22" name="21 Elipse"/>
          <p:cNvSpPr/>
          <p:nvPr/>
        </p:nvSpPr>
        <p:spPr bwMode="auto">
          <a:xfrm>
            <a:off x="4772666" y="5214950"/>
            <a:ext cx="928694"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VIII</a:t>
            </a:r>
            <a:endParaRPr kumimoji="0" lang="es-ES" sz="1800" b="1" i="0" u="none" strike="noStrike" cap="none" normalizeH="0" baseline="0" dirty="0" smtClean="0">
              <a:ln>
                <a:noFill/>
              </a:ln>
              <a:solidFill>
                <a:schemeClr val="bg1"/>
              </a:solidFill>
              <a:effectLst/>
              <a:latin typeface="+mj-lt"/>
            </a:endParaRPr>
          </a:p>
        </p:txBody>
      </p:sp>
      <p:sp>
        <p:nvSpPr>
          <p:cNvPr id="24" name="23 Rectángulo redondeado">
            <a:hlinkClick r:id="rId4"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GLOBAL</a:t>
            </a:r>
            <a:endParaRPr lang="es-ES" sz="1000" dirty="0" smtClean="0">
              <a:solidFill>
                <a:schemeClr val="accent6">
                  <a:lumMod val="50000"/>
                </a:schemeClr>
              </a:solidFill>
            </a:endParaRPr>
          </a:p>
        </p:txBody>
      </p:sp>
      <p:sp>
        <p:nvSpPr>
          <p:cNvPr id="25" name="24 Rectángulo"/>
          <p:cNvSpPr/>
          <p:nvPr/>
        </p:nvSpPr>
        <p:spPr bwMode="auto">
          <a:xfrm>
            <a:off x="7946432" y="244251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26"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31" name="30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32" name="Picture 2"/>
          <p:cNvPicPr>
            <a:picLocks noChangeAspect="1" noChangeArrowheads="1"/>
          </p:cNvPicPr>
          <p:nvPr/>
        </p:nvPicPr>
        <p:blipFill>
          <a:blip r:embed="rId5" cstate="print"/>
          <a:srcRect/>
          <a:stretch>
            <a:fillRect/>
          </a:stretch>
        </p:blipFill>
        <p:spPr bwMode="auto">
          <a:xfrm>
            <a:off x="7858148" y="468243"/>
            <a:ext cx="1026186" cy="531865"/>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l="28641" t="17595" r="7573" b="10000"/>
          <a:stretch>
            <a:fillRect/>
          </a:stretch>
        </p:blipFill>
        <p:spPr bwMode="auto">
          <a:xfrm>
            <a:off x="1935000" y="1412776"/>
            <a:ext cx="7104177" cy="5040000"/>
          </a:xfrm>
          <a:prstGeom prst="rect">
            <a:avLst/>
          </a:prstGeom>
          <a:noFill/>
          <a:ln w="9525">
            <a:noFill/>
            <a:miter lim="800000"/>
            <a:headEnd/>
            <a:tailEnd/>
          </a:ln>
        </p:spPr>
      </p:pic>
      <p:pic>
        <p:nvPicPr>
          <p:cNvPr id="23" name="Picture 3"/>
          <p:cNvPicPr>
            <a:picLocks noChangeAspect="1" noChangeArrowheads="1"/>
          </p:cNvPicPr>
          <p:nvPr/>
        </p:nvPicPr>
        <p:blipFill>
          <a:blip r:embed="rId7"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4" name="13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LÓGICO MATEMÁTICO</a:t>
            </a:r>
            <a:endParaRPr lang="es-ES" sz="1000" dirty="0" smtClean="0">
              <a:solidFill>
                <a:schemeClr val="accent6">
                  <a:lumMod val="50000"/>
                </a:schemeClr>
              </a:solidFill>
            </a:endParaRPr>
          </a:p>
        </p:txBody>
      </p:sp>
      <p:sp>
        <p:nvSpPr>
          <p:cNvPr id="16" name="15 Rectángulo"/>
          <p:cNvSpPr/>
          <p:nvPr/>
        </p:nvSpPr>
        <p:spPr bwMode="auto">
          <a:xfrm>
            <a:off x="7946432" y="256854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7"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8" name="17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9"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3074" name="Picture 2"/>
          <p:cNvPicPr>
            <a:picLocks noChangeAspect="1" noChangeArrowheads="1"/>
          </p:cNvPicPr>
          <p:nvPr/>
        </p:nvPicPr>
        <p:blipFill>
          <a:blip r:embed="rId5" cstate="print"/>
          <a:srcRect l="28641" t="16650" r="7573" b="10000"/>
          <a:stretch>
            <a:fillRect/>
          </a:stretch>
        </p:blipFill>
        <p:spPr bwMode="auto">
          <a:xfrm>
            <a:off x="1988656" y="1412776"/>
            <a:ext cx="7012652" cy="5040000"/>
          </a:xfrm>
          <a:prstGeom prst="rect">
            <a:avLst/>
          </a:prstGeom>
          <a:noFill/>
          <a:ln w="9525">
            <a:noFill/>
            <a:miter lim="800000"/>
            <a:headEnd/>
            <a:tailEnd/>
          </a:ln>
        </p:spPr>
      </p:pic>
      <p:pic>
        <p:nvPicPr>
          <p:cNvPr id="13"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MATEMÁTICAS</a:t>
            </a:r>
            <a:endParaRPr lang="es-ES" sz="1000" dirty="0" smtClean="0">
              <a:solidFill>
                <a:schemeClr val="accent6">
                  <a:lumMod val="50000"/>
                </a:schemeClr>
              </a:solidFill>
            </a:endParaRPr>
          </a:p>
        </p:txBody>
      </p:sp>
      <p:sp>
        <p:nvSpPr>
          <p:cNvPr id="15" name="14 Rectángulo"/>
          <p:cNvSpPr/>
          <p:nvPr/>
        </p:nvSpPr>
        <p:spPr bwMode="auto">
          <a:xfrm>
            <a:off x="7946432" y="2827002"/>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6"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7" name="16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8"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4098" name="Picture 2"/>
          <p:cNvPicPr>
            <a:picLocks noChangeAspect="1" noChangeArrowheads="1"/>
          </p:cNvPicPr>
          <p:nvPr/>
        </p:nvPicPr>
        <p:blipFill>
          <a:blip r:embed="rId5" cstate="print"/>
          <a:srcRect l="28641" t="18540" r="7573" b="10000"/>
          <a:stretch>
            <a:fillRect/>
          </a:stretch>
        </p:blipFill>
        <p:spPr bwMode="auto">
          <a:xfrm>
            <a:off x="1965034" y="1484784"/>
            <a:ext cx="7096081" cy="4968552"/>
          </a:xfrm>
          <a:prstGeom prst="rect">
            <a:avLst/>
          </a:prstGeom>
          <a:noFill/>
          <a:ln w="9525">
            <a:noFill/>
            <a:miter lim="800000"/>
            <a:headEnd/>
            <a:tailEnd/>
          </a:ln>
        </p:spPr>
      </p:pic>
      <p:pic>
        <p:nvPicPr>
          <p:cNvPr id="12"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VERBAL</a:t>
            </a:r>
            <a:endParaRPr lang="es-ES" sz="1000" dirty="0" smtClean="0">
              <a:solidFill>
                <a:schemeClr val="accent6">
                  <a:lumMod val="50000"/>
                </a:schemeClr>
              </a:solidFill>
            </a:endParaRPr>
          </a:p>
        </p:txBody>
      </p:sp>
      <p:sp>
        <p:nvSpPr>
          <p:cNvPr id="15" name="14 Rectángulo"/>
          <p:cNvSpPr/>
          <p:nvPr/>
        </p:nvSpPr>
        <p:spPr bwMode="auto">
          <a:xfrm>
            <a:off x="7946432" y="217361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6"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7" name="16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8"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5122" name="Picture 2"/>
          <p:cNvPicPr>
            <a:picLocks noChangeAspect="1" noChangeArrowheads="1"/>
          </p:cNvPicPr>
          <p:nvPr/>
        </p:nvPicPr>
        <p:blipFill>
          <a:blip r:embed="rId5" cstate="print"/>
          <a:srcRect l="28641" t="17595" r="7573" b="10000"/>
          <a:stretch>
            <a:fillRect/>
          </a:stretch>
        </p:blipFill>
        <p:spPr bwMode="auto">
          <a:xfrm>
            <a:off x="1948648" y="1458048"/>
            <a:ext cx="7104177" cy="5040000"/>
          </a:xfrm>
          <a:prstGeom prst="rect">
            <a:avLst/>
          </a:prstGeom>
          <a:noFill/>
          <a:ln w="9525">
            <a:noFill/>
            <a:miter lim="800000"/>
            <a:headEnd/>
            <a:tailEnd/>
          </a:ln>
        </p:spPr>
      </p:pic>
      <p:pic>
        <p:nvPicPr>
          <p:cNvPr id="12"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4" name="13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scene3d>
              <a:camera prst="orthographicFront"/>
              <a:lightRig rig="threePt" dir="t"/>
            </a:scene3d>
            <a:sp3d>
              <a:bevelT w="0" h="0" prst="divot"/>
            </a:sp3d>
          </a:bodyPr>
          <a:lstStyle/>
          <a:p>
            <a:pPr algn="ctr">
              <a:lnSpc>
                <a:spcPct val="200000"/>
              </a:lnSpc>
              <a:spcBef>
                <a:spcPts val="600"/>
              </a:spcBef>
            </a:pPr>
            <a:r>
              <a:rPr lang="en-US" sz="1000" dirty="0" smtClean="0">
                <a:solidFill>
                  <a:schemeClr val="accent6">
                    <a:lumMod val="50000"/>
                  </a:schemeClr>
                </a:solidFill>
              </a:rPr>
              <a:t>ESPAÑOL</a:t>
            </a:r>
            <a:endParaRPr lang="es-ES" sz="1000" dirty="0" smtClean="0">
              <a:solidFill>
                <a:schemeClr val="accent6">
                  <a:lumMod val="50000"/>
                </a:schemeClr>
              </a:solidFill>
            </a:endParaRPr>
          </a:p>
        </p:txBody>
      </p:sp>
      <p:sp>
        <p:nvSpPr>
          <p:cNvPr id="16" name="15 Rectángulo"/>
          <p:cNvSpPr/>
          <p:nvPr/>
        </p:nvSpPr>
        <p:spPr bwMode="auto">
          <a:xfrm>
            <a:off x="7728920" y="191195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7"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8" name="17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9"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6146" name="Picture 2"/>
          <p:cNvPicPr>
            <a:picLocks noChangeAspect="1" noChangeArrowheads="1"/>
          </p:cNvPicPr>
          <p:nvPr/>
        </p:nvPicPr>
        <p:blipFill>
          <a:blip r:embed="rId5" cstate="print"/>
          <a:srcRect l="28641" t="15705" r="7573" b="12476"/>
          <a:stretch>
            <a:fillRect/>
          </a:stretch>
        </p:blipFill>
        <p:spPr bwMode="auto">
          <a:xfrm>
            <a:off x="1960047" y="1473612"/>
            <a:ext cx="7076449" cy="4979724"/>
          </a:xfrm>
          <a:prstGeom prst="rect">
            <a:avLst/>
          </a:prstGeom>
          <a:noFill/>
          <a:ln w="9525">
            <a:noFill/>
            <a:miter lim="800000"/>
            <a:headEnd/>
            <a:tailEnd/>
          </a:ln>
        </p:spPr>
      </p:pic>
      <p:pic>
        <p:nvPicPr>
          <p:cNvPr id="13"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3" name="2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TIC</a:t>
            </a:r>
            <a:endParaRPr lang="es-ES" sz="1000" dirty="0" smtClean="0">
              <a:solidFill>
                <a:schemeClr val="accent6">
                  <a:lumMod val="50000"/>
                </a:schemeClr>
              </a:solidFill>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5" name="14 Rectángulo"/>
          <p:cNvSpPr/>
          <p:nvPr/>
        </p:nvSpPr>
        <p:spPr bwMode="auto">
          <a:xfrm>
            <a:off x="7715272" y="164305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6"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7" name="16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8"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7170" name="Picture 2"/>
          <p:cNvPicPr>
            <a:picLocks noChangeAspect="1" noChangeArrowheads="1"/>
          </p:cNvPicPr>
          <p:nvPr/>
        </p:nvPicPr>
        <p:blipFill>
          <a:blip r:embed="rId5" cstate="print"/>
          <a:srcRect l="28641" t="16650" r="7573" b="12476"/>
          <a:stretch>
            <a:fillRect/>
          </a:stretch>
        </p:blipFill>
        <p:spPr bwMode="auto">
          <a:xfrm>
            <a:off x="1994920" y="1562792"/>
            <a:ext cx="7041576" cy="4889983"/>
          </a:xfrm>
          <a:prstGeom prst="rect">
            <a:avLst/>
          </a:prstGeom>
          <a:noFill/>
          <a:ln w="9525">
            <a:noFill/>
            <a:miter lim="800000"/>
            <a:headEnd/>
            <a:tailEnd/>
          </a:ln>
        </p:spPr>
      </p:pic>
      <p:pic>
        <p:nvPicPr>
          <p:cNvPr id="13"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3" name="2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PRESENTADOS</a:t>
            </a:r>
            <a:endParaRPr lang="es-ES" sz="1000" dirty="0" smtClean="0">
              <a:solidFill>
                <a:schemeClr val="accent6">
                  <a:lumMod val="50000"/>
                </a:schemeClr>
              </a:solidFill>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5" name="14 Rectángulo"/>
          <p:cNvSpPr/>
          <p:nvPr/>
        </p:nvSpPr>
        <p:spPr bwMode="auto">
          <a:xfrm>
            <a:off x="7715272" y="164305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6"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7" name="16 Rectángulo"/>
          <p:cNvSpPr/>
          <p:nvPr/>
        </p:nvSpPr>
        <p:spPr>
          <a:xfrm>
            <a:off x="4523567" y="345024"/>
            <a:ext cx="1159293"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GLOBAL</a:t>
            </a:r>
            <a:endParaRPr lang="es-ES" b="1" dirty="0">
              <a:solidFill>
                <a:schemeClr val="accent6">
                  <a:lumMod val="50000"/>
                </a:schemeClr>
              </a:solidFill>
              <a:cs typeface="Arial" pitchFamily="34" charset="0"/>
            </a:endParaRPr>
          </a:p>
        </p:txBody>
      </p:sp>
      <p:pic>
        <p:nvPicPr>
          <p:cNvPr id="18"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3" name="Picture 2"/>
          <p:cNvPicPr>
            <a:picLocks noChangeAspect="1" noChangeArrowheads="1"/>
          </p:cNvPicPr>
          <p:nvPr/>
        </p:nvPicPr>
        <p:blipFill>
          <a:blip r:embed="rId5" cstate="print"/>
          <a:srcRect l="28641" t="17595" r="7573" b="10000"/>
          <a:stretch>
            <a:fillRect/>
          </a:stretch>
        </p:blipFill>
        <p:spPr bwMode="auto">
          <a:xfrm>
            <a:off x="1835696" y="1412776"/>
            <a:ext cx="7104179" cy="5040000"/>
          </a:xfrm>
          <a:prstGeom prst="rect">
            <a:avLst/>
          </a:prstGeom>
          <a:noFill/>
          <a:ln w="9525">
            <a:noFill/>
            <a:miter lim="800000"/>
            <a:headEnd/>
            <a:tailEnd/>
          </a:ln>
        </p:spPr>
      </p:pic>
      <p:pic>
        <p:nvPicPr>
          <p:cNvPr id="19" name="Picture 4"/>
          <p:cNvPicPr>
            <a:picLocks noChangeAspect="1" noChangeArrowheads="1"/>
          </p:cNvPicPr>
          <p:nvPr/>
        </p:nvPicPr>
        <p:blipFill>
          <a:blip r:embed="rId6" cstate="print"/>
          <a:srcRect l="3932" t="25430" r="88390" b="59450"/>
          <a:stretch>
            <a:fillRect/>
          </a:stretch>
        </p:blipFill>
        <p:spPr bwMode="auto">
          <a:xfrm>
            <a:off x="1835696" y="4858081"/>
            <a:ext cx="1296144" cy="159525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40" name="39 Rectángulo">
            <a:hlinkClick r:id="rId3" action="ppaction://hlinkfile"/>
          </p:cNvPr>
          <p:cNvSpPr/>
          <p:nvPr/>
        </p:nvSpPr>
        <p:spPr bwMode="auto">
          <a:xfrm>
            <a:off x="5072066" y="2234539"/>
            <a:ext cx="642942" cy="1071570"/>
          </a:xfrm>
          <a:prstGeom prst="rect">
            <a:avLst/>
          </a:prstGeom>
          <a:solidFill>
            <a:srgbClr val="66FFFF">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7" name="16 Elipse"/>
          <p:cNvSpPr/>
          <p:nvPr/>
        </p:nvSpPr>
        <p:spPr bwMode="auto">
          <a:xfrm>
            <a:off x="3286116" y="3214686"/>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III</a:t>
            </a:r>
            <a:endParaRPr kumimoji="0" lang="es-ES" sz="1800" b="1" i="0" u="none" strike="noStrike" cap="none" normalizeH="0" baseline="0" dirty="0" smtClean="0">
              <a:ln>
                <a:noFill/>
              </a:ln>
              <a:solidFill>
                <a:schemeClr val="bg1"/>
              </a:solidFill>
              <a:effectLst/>
              <a:latin typeface="+mj-lt"/>
            </a:endParaRPr>
          </a:p>
        </p:txBody>
      </p:sp>
      <p:sp>
        <p:nvSpPr>
          <p:cNvPr id="20" name="19 Elipse"/>
          <p:cNvSpPr/>
          <p:nvPr/>
        </p:nvSpPr>
        <p:spPr bwMode="auto">
          <a:xfrm>
            <a:off x="2928926" y="4572008"/>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a:t>
            </a:r>
            <a:endParaRPr kumimoji="0" lang="es-ES" sz="1800" b="1" i="0" u="none" strike="noStrike" cap="none" normalizeH="0" baseline="0" dirty="0" smtClean="0">
              <a:ln>
                <a:noFill/>
              </a:ln>
              <a:solidFill>
                <a:schemeClr val="bg1"/>
              </a:solidFill>
              <a:effectLst/>
              <a:latin typeface="+mj-lt"/>
            </a:endParaRPr>
          </a:p>
        </p:txBody>
      </p:sp>
      <p:sp>
        <p:nvSpPr>
          <p:cNvPr id="21" name="20 Elipse"/>
          <p:cNvSpPr/>
          <p:nvPr/>
        </p:nvSpPr>
        <p:spPr bwMode="auto">
          <a:xfrm>
            <a:off x="3857620" y="4643446"/>
            <a:ext cx="785818"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a:t>
            </a:r>
            <a:endParaRPr kumimoji="0" lang="es-ES" sz="1800" b="1" i="0" u="none" strike="noStrike" cap="none" normalizeH="0" baseline="0" dirty="0" smtClean="0">
              <a:ln>
                <a:noFill/>
              </a:ln>
              <a:solidFill>
                <a:schemeClr val="bg1"/>
              </a:solidFill>
              <a:effectLst/>
              <a:latin typeface="+mj-lt"/>
            </a:endParaRPr>
          </a:p>
        </p:txBody>
      </p:sp>
      <p:sp>
        <p:nvSpPr>
          <p:cNvPr id="22" name="21 Elipse"/>
          <p:cNvSpPr/>
          <p:nvPr/>
        </p:nvSpPr>
        <p:spPr bwMode="auto">
          <a:xfrm>
            <a:off x="4772666" y="5214950"/>
            <a:ext cx="928694"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VIII</a:t>
            </a:r>
            <a:endParaRPr kumimoji="0" lang="es-ES" sz="1800" b="1" i="0" u="none" strike="noStrike" cap="none" normalizeH="0" baseline="0" dirty="0" smtClean="0">
              <a:ln>
                <a:noFill/>
              </a:ln>
              <a:solidFill>
                <a:schemeClr val="bg1"/>
              </a:solidFill>
              <a:effectLst/>
              <a:latin typeface="+mj-lt"/>
            </a:endParaRPr>
          </a:p>
        </p:txBody>
      </p:sp>
      <p:sp>
        <p:nvSpPr>
          <p:cNvPr id="24" name="23 Rectángulo redondeado">
            <a:hlinkClick r:id="rId4"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GLOBAL</a:t>
            </a:r>
            <a:endParaRPr lang="es-ES" sz="1000" dirty="0" smtClean="0">
              <a:solidFill>
                <a:schemeClr val="accent6">
                  <a:lumMod val="50000"/>
                </a:schemeClr>
              </a:solidFill>
            </a:endParaRPr>
          </a:p>
        </p:txBody>
      </p:sp>
      <p:sp>
        <p:nvSpPr>
          <p:cNvPr id="25" name="24 Rectángulo"/>
          <p:cNvSpPr/>
          <p:nvPr/>
        </p:nvSpPr>
        <p:spPr bwMode="auto">
          <a:xfrm>
            <a:off x="7946432" y="244251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23"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26" name="25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31" name="Picture 2"/>
          <p:cNvPicPr>
            <a:picLocks noChangeAspect="1" noChangeArrowheads="1"/>
          </p:cNvPicPr>
          <p:nvPr/>
        </p:nvPicPr>
        <p:blipFill>
          <a:blip r:embed="rId5" cstate="print"/>
          <a:srcRect/>
          <a:stretch>
            <a:fillRect/>
          </a:stretch>
        </p:blipFill>
        <p:spPr bwMode="auto">
          <a:xfrm>
            <a:off x="7858148" y="468243"/>
            <a:ext cx="1026186" cy="531865"/>
          </a:xfrm>
          <a:prstGeom prst="rect">
            <a:avLst/>
          </a:prstGeom>
          <a:noFill/>
          <a:ln w="9525">
            <a:noFill/>
            <a:miter lim="800000"/>
            <a:headEnd/>
            <a:tailEnd/>
          </a:ln>
        </p:spPr>
      </p:pic>
      <p:pic>
        <p:nvPicPr>
          <p:cNvPr id="8194" name="Picture 2"/>
          <p:cNvPicPr>
            <a:picLocks noChangeAspect="1" noChangeArrowheads="1"/>
          </p:cNvPicPr>
          <p:nvPr/>
        </p:nvPicPr>
        <p:blipFill>
          <a:blip r:embed="rId6" cstate="print"/>
          <a:srcRect l="29231" t="16650" r="7573" b="12476"/>
          <a:stretch>
            <a:fillRect/>
          </a:stretch>
        </p:blipFill>
        <p:spPr bwMode="auto">
          <a:xfrm>
            <a:off x="1890288" y="1412776"/>
            <a:ext cx="7190400" cy="5040000"/>
          </a:xfrm>
          <a:prstGeom prst="rect">
            <a:avLst/>
          </a:prstGeom>
          <a:noFill/>
          <a:ln w="9525">
            <a:noFill/>
            <a:miter lim="800000"/>
            <a:headEnd/>
            <a:tailEnd/>
          </a:ln>
        </p:spPr>
      </p:pic>
      <p:pic>
        <p:nvPicPr>
          <p:cNvPr id="19" name="Picture 3"/>
          <p:cNvPicPr>
            <a:picLocks noChangeAspect="1" noChangeArrowheads="1"/>
          </p:cNvPicPr>
          <p:nvPr/>
        </p:nvPicPr>
        <p:blipFill>
          <a:blip r:embed="rId7"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2050" name="Line 9"/>
          <p:cNvSpPr>
            <a:spLocks noChangeShapeType="1"/>
          </p:cNvSpPr>
          <p:nvPr/>
        </p:nvSpPr>
        <p:spPr bwMode="auto">
          <a:xfrm>
            <a:off x="1908205" y="6000750"/>
            <a:ext cx="6950075" cy="0"/>
          </a:xfrm>
          <a:prstGeom prst="line">
            <a:avLst/>
          </a:prstGeom>
          <a:noFill/>
          <a:ln w="28575">
            <a:solidFill>
              <a:srgbClr val="336699"/>
            </a:solidFill>
            <a:round/>
            <a:headEnd/>
            <a:tailEnd/>
          </a:ln>
        </p:spPr>
        <p:txBody>
          <a:bodyPr/>
          <a:lstStyle/>
          <a:p>
            <a:endParaRPr lang="es-ES"/>
          </a:p>
        </p:txBody>
      </p:sp>
      <p:sp>
        <p:nvSpPr>
          <p:cNvPr id="2" name="Text Box 11"/>
          <p:cNvSpPr txBox="1">
            <a:spLocks noChangeArrowheads="1"/>
          </p:cNvSpPr>
          <p:nvPr/>
        </p:nvSpPr>
        <p:spPr bwMode="auto">
          <a:xfrm>
            <a:off x="1611313" y="5640406"/>
            <a:ext cx="7450137" cy="360362"/>
          </a:xfrm>
          <a:prstGeom prst="rect">
            <a:avLst/>
          </a:prstGeom>
          <a:noFill/>
          <a:ln w="9525">
            <a:noFill/>
            <a:miter lim="800000"/>
            <a:headEnd/>
            <a:tailEnd/>
          </a:ln>
        </p:spPr>
        <p:txBody>
          <a:bodyPr/>
          <a:lstStyle/>
          <a:p>
            <a:pPr algn="ctr">
              <a:spcBef>
                <a:spcPct val="50000"/>
              </a:spcBef>
              <a:defRPr/>
            </a:pPr>
            <a:r>
              <a:rPr lang="es-MX" sz="1600" b="1" dirty="0">
                <a:solidFill>
                  <a:schemeClr val="accent6">
                    <a:lumMod val="50000"/>
                  </a:schemeClr>
                </a:solidFill>
                <a:effectLst>
                  <a:outerShdw blurRad="38100" dist="38100" dir="2700000" algn="tl">
                    <a:srgbClr val="000000">
                      <a:alpha val="43137"/>
                    </a:srgbClr>
                  </a:outerShdw>
                </a:effectLst>
                <a:latin typeface="Arial" pitchFamily="34" charset="0"/>
                <a:cs typeface="Arial" pitchFamily="34" charset="0"/>
              </a:rPr>
              <a:t>DIRECCIÓN GENERAL ADJUNTA DE LOS EXANI</a:t>
            </a:r>
            <a:endParaRPr lang="es-ES" sz="1600" b="1" dirty="0">
              <a:solidFill>
                <a:schemeClr val="accent6">
                  <a:lumMod val="50000"/>
                </a:schemeClr>
              </a:solidFill>
              <a:effectLst>
                <a:outerShdw blurRad="38100" dist="38100" dir="2700000" algn="tl">
                  <a:srgbClr val="000000">
                    <a:alpha val="43137"/>
                  </a:srgbClr>
                </a:outerShdw>
              </a:effectLst>
              <a:latin typeface="Arial" pitchFamily="34" charset="0"/>
              <a:cs typeface="Arial" pitchFamily="34" charset="0"/>
            </a:endParaRPr>
          </a:p>
        </p:txBody>
      </p:sp>
      <p:sp>
        <p:nvSpPr>
          <p:cNvPr id="1029" name="Text Box 12"/>
          <p:cNvSpPr txBox="1">
            <a:spLocks noChangeArrowheads="1"/>
          </p:cNvSpPr>
          <p:nvPr/>
        </p:nvSpPr>
        <p:spPr bwMode="auto">
          <a:xfrm>
            <a:off x="1622425" y="6057900"/>
            <a:ext cx="7450138" cy="360363"/>
          </a:xfrm>
          <a:prstGeom prst="rect">
            <a:avLst/>
          </a:prstGeom>
          <a:noFill/>
          <a:ln w="9525">
            <a:noFill/>
            <a:miter lim="800000"/>
            <a:headEnd/>
            <a:tailEnd/>
          </a:ln>
        </p:spPr>
        <p:txBody>
          <a:bodyPr/>
          <a:lstStyle/>
          <a:p>
            <a:pPr algn="ctr">
              <a:spcBef>
                <a:spcPct val="50000"/>
              </a:spcBef>
              <a:defRPr/>
            </a:pPr>
            <a:r>
              <a:rPr lang="es-MX" sz="1600" dirty="0" smtClean="0">
                <a:solidFill>
                  <a:schemeClr val="accent6">
                    <a:lumMod val="50000"/>
                  </a:schemeClr>
                </a:solidFill>
                <a:latin typeface="Arial" pitchFamily="34" charset="0"/>
                <a:cs typeface="Arial" pitchFamily="34" charset="0"/>
              </a:rPr>
              <a:t>2011</a:t>
            </a:r>
            <a:endParaRPr lang="es-ES" sz="1600" dirty="0">
              <a:solidFill>
                <a:schemeClr val="bg1"/>
              </a:solidFill>
              <a:latin typeface="Arial" pitchFamily="34" charset="0"/>
              <a:cs typeface="Arial" pitchFamily="34" charset="0"/>
            </a:endParaRPr>
          </a:p>
        </p:txBody>
      </p:sp>
      <p:sp>
        <p:nvSpPr>
          <p:cNvPr id="2061" name="Text Box 13"/>
          <p:cNvSpPr txBox="1">
            <a:spLocks noChangeArrowheads="1"/>
          </p:cNvSpPr>
          <p:nvPr/>
        </p:nvSpPr>
        <p:spPr bwMode="auto">
          <a:xfrm>
            <a:off x="1785887" y="2904047"/>
            <a:ext cx="7358113" cy="452945"/>
          </a:xfrm>
          <a:prstGeom prst="rect">
            <a:avLst/>
          </a:prstGeom>
          <a:noFill/>
          <a:ln w="9525">
            <a:noFill/>
            <a:miter lim="800000"/>
            <a:headEnd/>
            <a:tailEnd/>
          </a:ln>
          <a:effectLst/>
        </p:spPr>
        <p:txBody>
          <a:bodyPr wrap="square">
            <a:spAutoFit/>
          </a:bodyPr>
          <a:lstStyle/>
          <a:p>
            <a:pPr algn="ctr">
              <a:lnSpc>
                <a:spcPct val="170000"/>
              </a:lnSpc>
              <a:defRPr/>
            </a:pPr>
            <a:r>
              <a:rPr lang="es-MX" sz="1600" b="1" dirty="0" smtClean="0">
                <a:solidFill>
                  <a:srgbClr val="000066"/>
                </a:solidFill>
                <a:effectLst>
                  <a:outerShdw blurRad="38100" dist="38100" dir="2700000" algn="tl">
                    <a:srgbClr val="C0C0C0"/>
                  </a:outerShdw>
                </a:effectLst>
                <a:cs typeface="+mn-cs"/>
              </a:rPr>
              <a:t>EXAMEN NACIONAL </a:t>
            </a:r>
            <a:r>
              <a:rPr lang="es-MX" sz="1600" b="1" dirty="0">
                <a:solidFill>
                  <a:srgbClr val="000066"/>
                </a:solidFill>
                <a:effectLst>
                  <a:outerShdw blurRad="38100" dist="38100" dir="2700000" algn="tl">
                    <a:srgbClr val="C0C0C0"/>
                  </a:outerShdw>
                </a:effectLst>
                <a:cs typeface="+mn-cs"/>
              </a:rPr>
              <a:t>DE </a:t>
            </a:r>
            <a:r>
              <a:rPr lang="es-MX" sz="1600" b="1" dirty="0" smtClean="0">
                <a:solidFill>
                  <a:srgbClr val="000066"/>
                </a:solidFill>
                <a:effectLst>
                  <a:outerShdw blurRad="38100" dist="38100" dir="2700000" algn="tl">
                    <a:srgbClr val="C0C0C0"/>
                  </a:outerShdw>
                </a:effectLst>
                <a:cs typeface="+mn-cs"/>
              </a:rPr>
              <a:t>INGRESO A LA EDUCACIÓN SUPERIOR</a:t>
            </a:r>
          </a:p>
        </p:txBody>
      </p:sp>
      <p:sp>
        <p:nvSpPr>
          <p:cNvPr id="12" name="Text Box 4"/>
          <p:cNvSpPr txBox="1">
            <a:spLocks noChangeArrowheads="1"/>
          </p:cNvSpPr>
          <p:nvPr/>
        </p:nvSpPr>
        <p:spPr bwMode="auto">
          <a:xfrm>
            <a:off x="179388" y="157161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pic>
        <p:nvPicPr>
          <p:cNvPr id="10" name="Picture 2"/>
          <p:cNvPicPr>
            <a:picLocks noChangeAspect="1" noChangeArrowheads="1"/>
          </p:cNvPicPr>
          <p:nvPr/>
        </p:nvPicPr>
        <p:blipFill>
          <a:blip r:embed="rId2" cstate="print"/>
          <a:srcRect/>
          <a:stretch>
            <a:fillRect/>
          </a:stretch>
        </p:blipFill>
        <p:spPr bwMode="auto">
          <a:xfrm>
            <a:off x="6786578" y="357167"/>
            <a:ext cx="1240500" cy="642942"/>
          </a:xfrm>
          <a:prstGeom prst="rect">
            <a:avLst/>
          </a:prstGeom>
          <a:noFill/>
          <a:ln w="9525">
            <a:noFill/>
            <a:miter lim="800000"/>
            <a:headEnd/>
            <a:tailEnd/>
          </a:ln>
        </p:spPr>
      </p:pic>
      <p:pic>
        <p:nvPicPr>
          <p:cNvPr id="15" name="Picture 3"/>
          <p:cNvPicPr>
            <a:picLocks noChangeAspect="1" noChangeArrowheads="1"/>
          </p:cNvPicPr>
          <p:nvPr/>
        </p:nvPicPr>
        <p:blipFill>
          <a:blip r:embed="rId3" cstate="print"/>
          <a:srcRect/>
          <a:stretch>
            <a:fillRect/>
          </a:stretch>
        </p:blipFill>
        <p:spPr bwMode="auto">
          <a:xfrm>
            <a:off x="2571736" y="357166"/>
            <a:ext cx="4214841" cy="6346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pic>
        <p:nvPicPr>
          <p:cNvPr id="59" name="Imagen 407" descr="F:\logo Ceneval.jpg"/>
          <p:cNvPicPr>
            <a:picLocks noChangeAspect="1" noChangeArrowheads="1"/>
          </p:cNvPicPr>
          <p:nvPr/>
        </p:nvPicPr>
        <p:blipFill>
          <a:blip r:embed="rId3" cstate="print">
            <a:clrChange>
              <a:clrFrom>
                <a:srgbClr val="FFFFFF"/>
              </a:clrFrom>
              <a:clrTo>
                <a:srgbClr val="FFFFFF">
                  <a:alpha val="0"/>
                </a:srgbClr>
              </a:clrTo>
            </a:clrChange>
            <a:lum contrast="20000"/>
          </a:blip>
          <a:srcRect/>
          <a:stretch>
            <a:fillRect/>
          </a:stretch>
        </p:blipFill>
        <p:spPr bwMode="auto">
          <a:xfrm>
            <a:off x="500034" y="412067"/>
            <a:ext cx="642942" cy="873793"/>
          </a:xfrm>
          <a:prstGeom prst="rect">
            <a:avLst/>
          </a:prstGeom>
          <a:noFill/>
          <a:ln w="9525">
            <a:noFill/>
            <a:miter lim="800000"/>
            <a:headEnd/>
            <a:tailEnd/>
          </a:ln>
        </p:spPr>
      </p:pic>
      <p:sp>
        <p:nvSpPr>
          <p:cNvPr id="14" name="13 Rectángulo redondeado">
            <a:hlinkClick r:id="rId4"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LÓGICO MATEMÁTICO</a:t>
            </a:r>
            <a:endParaRPr lang="es-ES" sz="1000" dirty="0" smtClean="0">
              <a:solidFill>
                <a:schemeClr val="accent6">
                  <a:lumMod val="50000"/>
                </a:schemeClr>
              </a:solidFill>
            </a:endParaRPr>
          </a:p>
        </p:txBody>
      </p:sp>
      <p:sp>
        <p:nvSpPr>
          <p:cNvPr id="16" name="15 Rectángulo"/>
          <p:cNvSpPr/>
          <p:nvPr/>
        </p:nvSpPr>
        <p:spPr bwMode="auto">
          <a:xfrm>
            <a:off x="7946432" y="256854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5"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7" name="16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18" name="Picture 2"/>
          <p:cNvPicPr>
            <a:picLocks noChangeAspect="1" noChangeArrowheads="1"/>
          </p:cNvPicPr>
          <p:nvPr/>
        </p:nvPicPr>
        <p:blipFill>
          <a:blip r:embed="rId5" cstate="print"/>
          <a:srcRect/>
          <a:stretch>
            <a:fillRect/>
          </a:stretch>
        </p:blipFill>
        <p:spPr bwMode="auto">
          <a:xfrm>
            <a:off x="7858148" y="468243"/>
            <a:ext cx="1026186" cy="531865"/>
          </a:xfrm>
          <a:prstGeom prst="rect">
            <a:avLst/>
          </a:prstGeom>
          <a:noFill/>
          <a:ln w="9525">
            <a:noFill/>
            <a:miter lim="800000"/>
            <a:headEnd/>
            <a:tailEnd/>
          </a:ln>
        </p:spPr>
      </p:pic>
      <p:pic>
        <p:nvPicPr>
          <p:cNvPr id="9218" name="Picture 2"/>
          <p:cNvPicPr>
            <a:picLocks noChangeAspect="1" noChangeArrowheads="1"/>
          </p:cNvPicPr>
          <p:nvPr/>
        </p:nvPicPr>
        <p:blipFill>
          <a:blip r:embed="rId6" cstate="print"/>
          <a:srcRect l="29231" t="15705" r="7573" b="12476"/>
          <a:stretch>
            <a:fillRect/>
          </a:stretch>
        </p:blipFill>
        <p:spPr bwMode="auto">
          <a:xfrm>
            <a:off x="1907704" y="1412776"/>
            <a:ext cx="7095792" cy="5040000"/>
          </a:xfrm>
          <a:prstGeom prst="rect">
            <a:avLst/>
          </a:prstGeom>
          <a:noFill/>
          <a:ln w="9525">
            <a:noFill/>
            <a:miter lim="800000"/>
            <a:headEnd/>
            <a:tailEnd/>
          </a:ln>
        </p:spPr>
      </p:pic>
      <p:pic>
        <p:nvPicPr>
          <p:cNvPr id="19" name="Picture 3"/>
          <p:cNvPicPr>
            <a:picLocks noChangeAspect="1" noChangeArrowheads="1"/>
          </p:cNvPicPr>
          <p:nvPr/>
        </p:nvPicPr>
        <p:blipFill>
          <a:blip r:embed="rId7"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MATEMÁTICAS</a:t>
            </a:r>
            <a:endParaRPr lang="es-ES" sz="1000" dirty="0" smtClean="0">
              <a:solidFill>
                <a:schemeClr val="accent6">
                  <a:lumMod val="50000"/>
                </a:schemeClr>
              </a:solidFill>
            </a:endParaRPr>
          </a:p>
        </p:txBody>
      </p:sp>
      <p:sp>
        <p:nvSpPr>
          <p:cNvPr id="15" name="14 Rectángulo"/>
          <p:cNvSpPr/>
          <p:nvPr/>
        </p:nvSpPr>
        <p:spPr bwMode="auto">
          <a:xfrm>
            <a:off x="7946432" y="2827002"/>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6" name="15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0242" name="Picture 2"/>
          <p:cNvPicPr>
            <a:picLocks noChangeAspect="1" noChangeArrowheads="1"/>
          </p:cNvPicPr>
          <p:nvPr/>
        </p:nvPicPr>
        <p:blipFill>
          <a:blip r:embed="rId5" cstate="print"/>
          <a:srcRect l="29231" t="15705" r="7573" b="12476"/>
          <a:stretch>
            <a:fillRect/>
          </a:stretch>
        </p:blipFill>
        <p:spPr bwMode="auto">
          <a:xfrm>
            <a:off x="1907704" y="1413336"/>
            <a:ext cx="7095792" cy="5040000"/>
          </a:xfrm>
          <a:prstGeom prst="rect">
            <a:avLst/>
          </a:prstGeom>
          <a:noFill/>
          <a:ln w="9525">
            <a:noFill/>
            <a:miter lim="800000"/>
            <a:headEnd/>
            <a:tailEnd/>
          </a:ln>
        </p:spPr>
      </p:pic>
      <p:pic>
        <p:nvPicPr>
          <p:cNvPr id="18"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VERBAL</a:t>
            </a:r>
            <a:endParaRPr lang="es-ES" sz="1000" dirty="0" smtClean="0">
              <a:solidFill>
                <a:schemeClr val="accent6">
                  <a:lumMod val="50000"/>
                </a:schemeClr>
              </a:solidFill>
            </a:endParaRPr>
          </a:p>
        </p:txBody>
      </p:sp>
      <p:sp>
        <p:nvSpPr>
          <p:cNvPr id="15" name="14 Rectángulo"/>
          <p:cNvSpPr/>
          <p:nvPr/>
        </p:nvSpPr>
        <p:spPr bwMode="auto">
          <a:xfrm>
            <a:off x="7946432" y="217361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6" name="15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1268" name="Picture 4"/>
          <p:cNvPicPr>
            <a:picLocks noChangeAspect="1" noChangeArrowheads="1"/>
          </p:cNvPicPr>
          <p:nvPr/>
        </p:nvPicPr>
        <p:blipFill>
          <a:blip r:embed="rId5" cstate="print"/>
          <a:srcRect l="29231" t="18540" r="7573" b="10000"/>
          <a:stretch>
            <a:fillRect/>
          </a:stretch>
        </p:blipFill>
        <p:spPr bwMode="auto">
          <a:xfrm>
            <a:off x="1894056" y="1412776"/>
            <a:ext cx="7131475" cy="5040000"/>
          </a:xfrm>
          <a:prstGeom prst="rect">
            <a:avLst/>
          </a:prstGeom>
          <a:noFill/>
          <a:ln w="9525">
            <a:noFill/>
            <a:miter lim="800000"/>
            <a:headEnd/>
            <a:tailEnd/>
          </a:ln>
        </p:spPr>
      </p:pic>
      <p:pic>
        <p:nvPicPr>
          <p:cNvPr id="18"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4" name="13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scene3d>
              <a:camera prst="orthographicFront"/>
              <a:lightRig rig="threePt" dir="t"/>
            </a:scene3d>
            <a:sp3d>
              <a:bevelT w="0" h="0" prst="divot"/>
            </a:sp3d>
          </a:bodyPr>
          <a:lstStyle/>
          <a:p>
            <a:pPr algn="ctr">
              <a:lnSpc>
                <a:spcPct val="200000"/>
              </a:lnSpc>
              <a:spcBef>
                <a:spcPts val="600"/>
              </a:spcBef>
            </a:pPr>
            <a:r>
              <a:rPr lang="en-US" sz="1000" b="1" cap="all" dirty="0" smtClean="0">
                <a:ln w="0" cmpd="sng">
                  <a:noFill/>
                  <a:prstDash val="solid"/>
                </a:ln>
                <a:solidFill>
                  <a:schemeClr val="accent2">
                    <a:lumMod val="75000"/>
                  </a:schemeClr>
                </a:solidFill>
                <a:effectLst>
                  <a:reflection blurRad="12700" stA="28000" endPos="45000" dist="1000" dir="5400000" sy="-100000" algn="bl" rotWithShape="0"/>
                </a:effectLst>
              </a:rPr>
              <a:t>ESPAÑOL</a:t>
            </a:r>
            <a:endParaRPr lang="es-ES" sz="1000" b="1" cap="all" dirty="0" smtClean="0">
              <a:ln w="0" cmpd="sng">
                <a:noFill/>
                <a:prstDash val="solid"/>
              </a:ln>
              <a:solidFill>
                <a:schemeClr val="accent2">
                  <a:lumMod val="75000"/>
                </a:schemeClr>
              </a:solidFill>
              <a:effectLst>
                <a:reflection blurRad="12700" stA="28000" endPos="45000" dist="1000" dir="5400000" sy="-100000" algn="bl" rotWithShape="0"/>
              </a:effectLst>
            </a:endParaRPr>
          </a:p>
        </p:txBody>
      </p:sp>
      <p:sp>
        <p:nvSpPr>
          <p:cNvPr id="16" name="15 Rectángulo"/>
          <p:cNvSpPr/>
          <p:nvPr/>
        </p:nvSpPr>
        <p:spPr bwMode="auto">
          <a:xfrm>
            <a:off x="7728920" y="191195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9"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20" name="19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21"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2290" name="Picture 2"/>
          <p:cNvPicPr>
            <a:picLocks noChangeAspect="1" noChangeArrowheads="1"/>
          </p:cNvPicPr>
          <p:nvPr/>
        </p:nvPicPr>
        <p:blipFill>
          <a:blip r:embed="rId5" cstate="print"/>
          <a:srcRect l="29231" t="15705" r="7573" b="13421"/>
          <a:stretch>
            <a:fillRect/>
          </a:stretch>
        </p:blipFill>
        <p:spPr bwMode="auto">
          <a:xfrm>
            <a:off x="1876640" y="1453720"/>
            <a:ext cx="7190400" cy="5040000"/>
          </a:xfrm>
          <a:prstGeom prst="rect">
            <a:avLst/>
          </a:prstGeom>
          <a:noFill/>
          <a:ln w="9525">
            <a:noFill/>
            <a:miter lim="800000"/>
            <a:headEnd/>
            <a:tailEnd/>
          </a:ln>
        </p:spPr>
      </p:pic>
      <p:pic>
        <p:nvPicPr>
          <p:cNvPr id="15"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4" name="13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scene3d>
              <a:camera prst="orthographicFront"/>
              <a:lightRig rig="threePt" dir="t"/>
            </a:scene3d>
            <a:sp3d>
              <a:bevelT w="0" h="0" prst="divot"/>
            </a:sp3d>
          </a:bodyPr>
          <a:lstStyle/>
          <a:p>
            <a:pPr algn="ctr">
              <a:lnSpc>
                <a:spcPct val="200000"/>
              </a:lnSpc>
              <a:spcBef>
                <a:spcPts val="600"/>
              </a:spcBef>
            </a:pPr>
            <a:r>
              <a:rPr lang="en-US" sz="1000" b="1" cap="all" dirty="0" smtClean="0">
                <a:ln w="0" cmpd="sng">
                  <a:noFill/>
                  <a:prstDash val="solid"/>
                </a:ln>
                <a:solidFill>
                  <a:schemeClr val="accent2">
                    <a:lumMod val="75000"/>
                  </a:schemeClr>
                </a:solidFill>
                <a:effectLst>
                  <a:reflection blurRad="12700" stA="28000" endPos="45000" dist="1000" dir="5400000" sy="-100000" algn="bl" rotWithShape="0"/>
                </a:effectLst>
              </a:rPr>
              <a:t>TIC</a:t>
            </a:r>
            <a:endParaRPr lang="es-ES" sz="1000" b="1" cap="all" dirty="0" smtClean="0">
              <a:ln w="0" cmpd="sng">
                <a:noFill/>
                <a:prstDash val="solid"/>
              </a:ln>
              <a:solidFill>
                <a:schemeClr val="accent2">
                  <a:lumMod val="75000"/>
                </a:schemeClr>
              </a:solidFill>
              <a:effectLst>
                <a:reflection blurRad="12700" stA="28000" endPos="45000" dist="1000" dir="5400000" sy="-100000" algn="bl" rotWithShape="0"/>
              </a:effectLst>
            </a:endParaRPr>
          </a:p>
        </p:txBody>
      </p:sp>
      <p:sp>
        <p:nvSpPr>
          <p:cNvPr id="16" name="15 Rectángulo"/>
          <p:cNvSpPr/>
          <p:nvPr/>
        </p:nvSpPr>
        <p:spPr bwMode="auto">
          <a:xfrm>
            <a:off x="7728920" y="191195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9"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20" name="19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21"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3314" name="Picture 2"/>
          <p:cNvPicPr>
            <a:picLocks noChangeAspect="1" noChangeArrowheads="1"/>
          </p:cNvPicPr>
          <p:nvPr/>
        </p:nvPicPr>
        <p:blipFill>
          <a:blip r:embed="rId5" cstate="print"/>
          <a:srcRect l="29231" t="16650" r="7573" b="12476"/>
          <a:stretch>
            <a:fillRect/>
          </a:stretch>
        </p:blipFill>
        <p:spPr bwMode="auto">
          <a:xfrm>
            <a:off x="1876640" y="1440072"/>
            <a:ext cx="7190400" cy="5040000"/>
          </a:xfrm>
          <a:prstGeom prst="rect">
            <a:avLst/>
          </a:prstGeom>
          <a:noFill/>
          <a:ln w="9525">
            <a:noFill/>
            <a:miter lim="800000"/>
            <a:headEnd/>
            <a:tailEnd/>
          </a:ln>
        </p:spPr>
      </p:pic>
      <p:pic>
        <p:nvPicPr>
          <p:cNvPr id="15"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3" name="2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PRESENTADOS</a:t>
            </a:r>
            <a:endParaRPr lang="es-ES" sz="1000" dirty="0" smtClean="0">
              <a:solidFill>
                <a:schemeClr val="accent6">
                  <a:lumMod val="50000"/>
                </a:schemeClr>
              </a:solidFill>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5" name="14 Rectángulo"/>
          <p:cNvSpPr/>
          <p:nvPr/>
        </p:nvSpPr>
        <p:spPr bwMode="auto">
          <a:xfrm>
            <a:off x="7715272" y="164305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6" name="15 Rectángulo"/>
          <p:cNvSpPr/>
          <p:nvPr/>
        </p:nvSpPr>
        <p:spPr>
          <a:xfrm>
            <a:off x="4311970" y="345024"/>
            <a:ext cx="158248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FEDERALES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4338" name="Picture 2"/>
          <p:cNvPicPr>
            <a:picLocks noChangeAspect="1" noChangeArrowheads="1"/>
          </p:cNvPicPr>
          <p:nvPr/>
        </p:nvPicPr>
        <p:blipFill>
          <a:blip r:embed="rId5" cstate="print"/>
          <a:srcRect l="29231" t="15705" r="7573" b="12476"/>
          <a:stretch>
            <a:fillRect/>
          </a:stretch>
        </p:blipFill>
        <p:spPr bwMode="auto">
          <a:xfrm>
            <a:off x="1907704" y="1453720"/>
            <a:ext cx="7095792" cy="5040000"/>
          </a:xfrm>
          <a:prstGeom prst="rect">
            <a:avLst/>
          </a:prstGeom>
          <a:noFill/>
          <a:ln w="9525">
            <a:noFill/>
            <a:miter lim="800000"/>
            <a:headEnd/>
            <a:tailEnd/>
          </a:ln>
        </p:spPr>
      </p:pic>
      <p:pic>
        <p:nvPicPr>
          <p:cNvPr id="14340" name="Picture 4"/>
          <p:cNvPicPr>
            <a:picLocks noChangeAspect="1" noChangeArrowheads="1"/>
          </p:cNvPicPr>
          <p:nvPr/>
        </p:nvPicPr>
        <p:blipFill>
          <a:blip r:embed="rId6" cstate="print"/>
          <a:srcRect l="3932" t="72648" r="87500" b="12200"/>
          <a:stretch>
            <a:fillRect/>
          </a:stretch>
        </p:blipFill>
        <p:spPr bwMode="auto">
          <a:xfrm>
            <a:off x="1907702" y="5013176"/>
            <a:ext cx="1368153" cy="151216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40" name="39 Rectángulo">
            <a:hlinkClick r:id="rId3" action="ppaction://hlinkfile"/>
          </p:cNvPr>
          <p:cNvSpPr/>
          <p:nvPr/>
        </p:nvSpPr>
        <p:spPr bwMode="auto">
          <a:xfrm>
            <a:off x="5072066" y="2234539"/>
            <a:ext cx="642942" cy="1071570"/>
          </a:xfrm>
          <a:prstGeom prst="rect">
            <a:avLst/>
          </a:prstGeom>
          <a:solidFill>
            <a:srgbClr val="66FFFF">
              <a:alpha val="3137"/>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smtClean="0">
              <a:ln>
                <a:noFill/>
              </a:ln>
              <a:solidFill>
                <a:srgbClr val="0F2B5B"/>
              </a:solidFill>
              <a:effectLst/>
              <a:latin typeface="Arial" charset="0"/>
            </a:endParaRPr>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1"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7" name="16 Elipse"/>
          <p:cNvSpPr/>
          <p:nvPr/>
        </p:nvSpPr>
        <p:spPr bwMode="auto">
          <a:xfrm>
            <a:off x="3286116" y="3214686"/>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III</a:t>
            </a:r>
            <a:endParaRPr kumimoji="0" lang="es-ES" sz="1800" b="1" i="0" u="none" strike="noStrike" cap="none" normalizeH="0" baseline="0" dirty="0" smtClean="0">
              <a:ln>
                <a:noFill/>
              </a:ln>
              <a:solidFill>
                <a:schemeClr val="bg1"/>
              </a:solidFill>
              <a:effectLst/>
              <a:latin typeface="+mj-lt"/>
            </a:endParaRPr>
          </a:p>
        </p:txBody>
      </p:sp>
      <p:sp>
        <p:nvSpPr>
          <p:cNvPr id="20" name="19 Elipse"/>
          <p:cNvSpPr/>
          <p:nvPr/>
        </p:nvSpPr>
        <p:spPr bwMode="auto">
          <a:xfrm>
            <a:off x="2928926" y="4572008"/>
            <a:ext cx="714380"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a:t>
            </a:r>
            <a:endParaRPr kumimoji="0" lang="es-ES" sz="1800" b="1" i="0" u="none" strike="noStrike" cap="none" normalizeH="0" baseline="0" dirty="0" smtClean="0">
              <a:ln>
                <a:noFill/>
              </a:ln>
              <a:solidFill>
                <a:schemeClr val="bg1"/>
              </a:solidFill>
              <a:effectLst/>
              <a:latin typeface="+mj-lt"/>
            </a:endParaRPr>
          </a:p>
        </p:txBody>
      </p:sp>
      <p:sp>
        <p:nvSpPr>
          <p:cNvPr id="21" name="20 Elipse"/>
          <p:cNvSpPr/>
          <p:nvPr/>
        </p:nvSpPr>
        <p:spPr bwMode="auto">
          <a:xfrm>
            <a:off x="3857620" y="4643446"/>
            <a:ext cx="785818"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a:t>
            </a:r>
            <a:endParaRPr kumimoji="0" lang="es-ES" sz="1800" b="1" i="0" u="none" strike="noStrike" cap="none" normalizeH="0" baseline="0" dirty="0" smtClean="0">
              <a:ln>
                <a:noFill/>
              </a:ln>
              <a:solidFill>
                <a:schemeClr val="bg1"/>
              </a:solidFill>
              <a:effectLst/>
              <a:latin typeface="+mj-lt"/>
            </a:endParaRPr>
          </a:p>
        </p:txBody>
      </p:sp>
      <p:sp>
        <p:nvSpPr>
          <p:cNvPr id="22" name="21 Elipse"/>
          <p:cNvSpPr/>
          <p:nvPr/>
        </p:nvSpPr>
        <p:spPr bwMode="auto">
          <a:xfrm>
            <a:off x="4772666" y="5214950"/>
            <a:ext cx="928694" cy="642942"/>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VIII</a:t>
            </a:r>
            <a:endParaRPr kumimoji="0" lang="es-ES" sz="1800" b="1" i="0" u="none" strike="noStrike" cap="none" normalizeH="0" baseline="0" dirty="0" smtClean="0">
              <a:ln>
                <a:noFill/>
              </a:ln>
              <a:solidFill>
                <a:schemeClr val="bg1"/>
              </a:solidFill>
              <a:effectLst/>
              <a:latin typeface="+mj-lt"/>
            </a:endParaRPr>
          </a:p>
        </p:txBody>
      </p:sp>
      <p:sp>
        <p:nvSpPr>
          <p:cNvPr id="19" name="18 Rectángulo redondeado">
            <a:hlinkClick r:id="rId4"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GLOBAL</a:t>
            </a:r>
            <a:endParaRPr lang="es-ES" sz="1000" dirty="0" smtClean="0">
              <a:solidFill>
                <a:schemeClr val="accent6">
                  <a:lumMod val="50000"/>
                </a:schemeClr>
              </a:solidFill>
            </a:endParaRPr>
          </a:p>
        </p:txBody>
      </p:sp>
      <p:sp>
        <p:nvSpPr>
          <p:cNvPr id="24" name="23 Rectángulo"/>
          <p:cNvSpPr/>
          <p:nvPr/>
        </p:nvSpPr>
        <p:spPr bwMode="auto">
          <a:xfrm>
            <a:off x="7932784" y="2827002"/>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23" name="22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25" name="Picture 2"/>
          <p:cNvPicPr>
            <a:picLocks noChangeAspect="1" noChangeArrowheads="1"/>
          </p:cNvPicPr>
          <p:nvPr/>
        </p:nvPicPr>
        <p:blipFill>
          <a:blip r:embed="rId5" cstate="print"/>
          <a:srcRect/>
          <a:stretch>
            <a:fillRect/>
          </a:stretch>
        </p:blipFill>
        <p:spPr bwMode="auto">
          <a:xfrm>
            <a:off x="7858148" y="468243"/>
            <a:ext cx="1026186" cy="531865"/>
          </a:xfrm>
          <a:prstGeom prst="rect">
            <a:avLst/>
          </a:prstGeom>
          <a:noFill/>
          <a:ln w="9525">
            <a:noFill/>
            <a:miter lim="800000"/>
            <a:headEnd/>
            <a:tailEnd/>
          </a:ln>
        </p:spPr>
      </p:pic>
      <p:pic>
        <p:nvPicPr>
          <p:cNvPr id="16386" name="Picture 2"/>
          <p:cNvPicPr>
            <a:picLocks noChangeAspect="1" noChangeArrowheads="1"/>
          </p:cNvPicPr>
          <p:nvPr/>
        </p:nvPicPr>
        <p:blipFill>
          <a:blip r:embed="rId6" cstate="print"/>
          <a:srcRect l="28641" t="16650" r="7573" b="12476"/>
          <a:stretch>
            <a:fillRect/>
          </a:stretch>
        </p:blipFill>
        <p:spPr bwMode="auto">
          <a:xfrm>
            <a:off x="1938582" y="1484784"/>
            <a:ext cx="7154714" cy="4968552"/>
          </a:xfrm>
          <a:prstGeom prst="rect">
            <a:avLst/>
          </a:prstGeom>
          <a:noFill/>
          <a:ln w="9525">
            <a:noFill/>
            <a:miter lim="800000"/>
            <a:headEnd/>
            <a:tailEnd/>
          </a:ln>
        </p:spPr>
      </p:pic>
      <p:pic>
        <p:nvPicPr>
          <p:cNvPr id="28" name="Picture 3"/>
          <p:cNvPicPr>
            <a:picLocks noChangeAspect="1" noChangeArrowheads="1"/>
          </p:cNvPicPr>
          <p:nvPr/>
        </p:nvPicPr>
        <p:blipFill>
          <a:blip r:embed="rId7"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LÓGICO MATEMÁTICO</a:t>
            </a:r>
            <a:endParaRPr lang="es-ES" sz="1000" dirty="0" smtClean="0">
              <a:solidFill>
                <a:schemeClr val="accent6">
                  <a:lumMod val="50000"/>
                </a:schemeClr>
              </a:solidFill>
            </a:endParaRPr>
          </a:p>
        </p:txBody>
      </p:sp>
      <p:sp>
        <p:nvSpPr>
          <p:cNvPr id="15" name="14 Rectángulo"/>
          <p:cNvSpPr/>
          <p:nvPr/>
        </p:nvSpPr>
        <p:spPr bwMode="auto">
          <a:xfrm>
            <a:off x="7946432" y="2156764"/>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6" name="15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7410" name="Picture 2"/>
          <p:cNvPicPr>
            <a:picLocks noChangeAspect="1" noChangeArrowheads="1"/>
          </p:cNvPicPr>
          <p:nvPr/>
        </p:nvPicPr>
        <p:blipFill>
          <a:blip r:embed="rId5" cstate="print"/>
          <a:srcRect l="29231" t="17595" r="7573" b="12476"/>
          <a:stretch>
            <a:fillRect/>
          </a:stretch>
        </p:blipFill>
        <p:spPr bwMode="auto">
          <a:xfrm>
            <a:off x="1907704" y="1463136"/>
            <a:ext cx="7215560" cy="4990200"/>
          </a:xfrm>
          <a:prstGeom prst="rect">
            <a:avLst/>
          </a:prstGeom>
          <a:noFill/>
          <a:ln w="9525">
            <a:noFill/>
            <a:miter lim="800000"/>
            <a:headEnd/>
            <a:tailEnd/>
          </a:ln>
        </p:spPr>
      </p:pic>
      <p:pic>
        <p:nvPicPr>
          <p:cNvPr id="18"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2" name="11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MATEMÁTICAS</a:t>
            </a:r>
            <a:endParaRPr lang="es-ES" sz="1000" dirty="0" smtClean="0">
              <a:solidFill>
                <a:schemeClr val="accent6">
                  <a:lumMod val="50000"/>
                </a:schemeClr>
              </a:solidFill>
            </a:endParaRPr>
          </a:p>
        </p:txBody>
      </p:sp>
      <p:sp>
        <p:nvSpPr>
          <p:cNvPr id="14" name="13 Rectángulo"/>
          <p:cNvSpPr/>
          <p:nvPr/>
        </p:nvSpPr>
        <p:spPr bwMode="auto">
          <a:xfrm>
            <a:off x="7715272" y="2313288"/>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3"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5" name="14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6"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8434" name="Picture 2"/>
          <p:cNvPicPr>
            <a:picLocks noChangeAspect="1" noChangeArrowheads="1"/>
          </p:cNvPicPr>
          <p:nvPr/>
        </p:nvPicPr>
        <p:blipFill>
          <a:blip r:embed="rId5" cstate="print"/>
          <a:srcRect l="29231" t="15786" r="7573" b="13421"/>
          <a:stretch>
            <a:fillRect/>
          </a:stretch>
        </p:blipFill>
        <p:spPr bwMode="auto">
          <a:xfrm>
            <a:off x="1935000" y="1484784"/>
            <a:ext cx="7095792" cy="4967992"/>
          </a:xfrm>
          <a:prstGeom prst="rect">
            <a:avLst/>
          </a:prstGeom>
          <a:noFill/>
          <a:ln w="9525">
            <a:noFill/>
            <a:miter lim="800000"/>
            <a:headEnd/>
            <a:tailEnd/>
          </a:ln>
        </p:spPr>
      </p:pic>
      <p:pic>
        <p:nvPicPr>
          <p:cNvPr id="17"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2" name="11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spcBef>
                <a:spcPts val="600"/>
              </a:spcBef>
            </a:pPr>
            <a:r>
              <a:rPr lang="en-US" sz="1000" dirty="0" smtClean="0">
                <a:solidFill>
                  <a:schemeClr val="accent6">
                    <a:lumMod val="50000"/>
                  </a:schemeClr>
                </a:solidFill>
              </a:rPr>
              <a:t>RAZONAMIENTO VERBAL</a:t>
            </a:r>
            <a:endParaRPr lang="es-ES" sz="1000" dirty="0" smtClean="0">
              <a:solidFill>
                <a:schemeClr val="accent6">
                  <a:lumMod val="50000"/>
                </a:schemeClr>
              </a:solidFill>
            </a:endParaRPr>
          </a:p>
        </p:txBody>
      </p:sp>
      <p:sp>
        <p:nvSpPr>
          <p:cNvPr id="14" name="13 Rectángulo"/>
          <p:cNvSpPr/>
          <p:nvPr/>
        </p:nvSpPr>
        <p:spPr bwMode="auto">
          <a:xfrm>
            <a:off x="7715272" y="1643050"/>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3"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5" name="14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6"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9460" name="Picture 4"/>
          <p:cNvPicPr>
            <a:picLocks noChangeAspect="1" noChangeArrowheads="1"/>
          </p:cNvPicPr>
          <p:nvPr/>
        </p:nvPicPr>
        <p:blipFill>
          <a:blip r:embed="rId5" cstate="print"/>
          <a:srcRect l="29231" t="16650" r="7573" b="13421"/>
          <a:stretch>
            <a:fillRect/>
          </a:stretch>
        </p:blipFill>
        <p:spPr bwMode="auto">
          <a:xfrm>
            <a:off x="1907703" y="1495096"/>
            <a:ext cx="7217425" cy="4991490"/>
          </a:xfrm>
          <a:prstGeom prst="rect">
            <a:avLst/>
          </a:prstGeom>
          <a:noFill/>
          <a:ln w="9525">
            <a:noFill/>
            <a:miter lim="800000"/>
            <a:headEnd/>
            <a:tailEnd/>
          </a:ln>
        </p:spPr>
      </p:pic>
      <p:pic>
        <p:nvPicPr>
          <p:cNvPr id="17"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928794" y="1643050"/>
            <a:ext cx="6786610" cy="5072098"/>
          </a:xfrm>
          <a:prstGeom prst="rect">
            <a:avLst/>
          </a:prstGeom>
          <a:noFill/>
          <a:ln w="9525">
            <a:noFill/>
            <a:miter lim="800000"/>
            <a:headEnd/>
            <a:tailEnd/>
          </a:ln>
          <a:effectLst/>
        </p:spPr>
        <p:txBody>
          <a:bodyPr lIns="0" tIns="0" rIns="0" bIns="0"/>
          <a:lstStyle/>
          <a:p>
            <a:pPr algn="just">
              <a:lnSpc>
                <a:spcPct val="125000"/>
              </a:lnSpc>
              <a:spcAft>
                <a:spcPts val="1200"/>
              </a:spcAft>
              <a:buClr>
                <a:srgbClr val="41A5A5"/>
              </a:buClr>
              <a:buSzPct val="150000"/>
              <a:tabLst>
                <a:tab pos="0" algn="l"/>
              </a:tabLst>
            </a:pPr>
            <a:r>
              <a:rPr lang="es-ES" dirty="0" smtClean="0">
                <a:solidFill>
                  <a:schemeClr val="tx1"/>
                </a:solidFill>
              </a:rPr>
              <a:t>Los Exámenes Nacionales de Ingreso son instrumentos de medición </a:t>
            </a:r>
            <a:r>
              <a:rPr lang="es-MX" dirty="0" smtClean="0">
                <a:solidFill>
                  <a:schemeClr val="tx1"/>
                </a:solidFill>
              </a:rPr>
              <a:t>cuyo propósito es medir las habilidades y  conocimientos básicos de los aspirantes a cursar estudios en </a:t>
            </a:r>
            <a:r>
              <a:rPr lang="es-ES" dirty="0" smtClean="0">
                <a:solidFill>
                  <a:schemeClr val="tx1"/>
                </a:solidFill>
              </a:rPr>
              <a:t>los niveles medio superior (EXANI-I), superior (EXANI-II) y de posgrado (EXANI-III). </a:t>
            </a:r>
          </a:p>
          <a:p>
            <a:pPr algn="just">
              <a:lnSpc>
                <a:spcPct val="125000"/>
              </a:lnSpc>
              <a:spcAft>
                <a:spcPts val="1200"/>
              </a:spcAft>
              <a:buClr>
                <a:srgbClr val="41A5A5"/>
              </a:buClr>
              <a:buSzPct val="150000"/>
              <a:tabLst>
                <a:tab pos="0" algn="l"/>
              </a:tabLst>
            </a:pPr>
            <a:r>
              <a:rPr lang="es-MX" dirty="0" smtClean="0">
                <a:solidFill>
                  <a:schemeClr val="tx1"/>
                </a:solidFill>
              </a:rPr>
              <a:t>Anualmente, el EXANI-II se aplica a más de seiscientos mil sustentantes a nivel nacional, lo cual implica que sean evaluados en igualdad de condiciones a través de un instrumento objetivo, adecuado y confiable cuyos procesos de registro, aplicación y calificación cumplen estándares de excelencia.</a:t>
            </a:r>
          </a:p>
          <a:p>
            <a:pPr algn="just">
              <a:lnSpc>
                <a:spcPct val="125000"/>
              </a:lnSpc>
              <a:spcAft>
                <a:spcPts val="1200"/>
              </a:spcAft>
              <a:buClr>
                <a:srgbClr val="41A5A5"/>
              </a:buClr>
              <a:buSzPct val="150000"/>
              <a:tabLst>
                <a:tab pos="0" algn="l"/>
              </a:tabLst>
            </a:pPr>
            <a:r>
              <a:rPr lang="es-MX" dirty="0" smtClean="0">
                <a:solidFill>
                  <a:schemeClr val="tx1"/>
                </a:solidFill>
              </a:rPr>
              <a:t>De esta manera, las instituciones obtienen información suficiente sobre el nivel de cada sustentante, tanto en las habilidades intelectuales básicas como en las conocimientos disciplinarios, y están en condiciones de tomar decisiones sobre el ingreso.</a:t>
            </a:r>
            <a:endParaRPr lang="es-MX" dirty="0" smtClean="0"/>
          </a:p>
          <a:p>
            <a:pPr algn="just">
              <a:lnSpc>
                <a:spcPct val="125000"/>
              </a:lnSpc>
              <a:spcAft>
                <a:spcPts val="1200"/>
              </a:spcAft>
              <a:buClr>
                <a:srgbClr val="41A5A5"/>
              </a:buClr>
              <a:buSzPct val="150000"/>
              <a:tabLst>
                <a:tab pos="0" algn="l"/>
              </a:tabLst>
            </a:pPr>
            <a:endParaRPr lang="es-MX" dirty="0">
              <a:solidFill>
                <a:schemeClr val="tx1"/>
              </a:solidFill>
            </a:endParaRPr>
          </a:p>
        </p:txBody>
      </p:sp>
      <p:sp>
        <p:nvSpPr>
          <p:cNvPr id="5" name="Text Box 4"/>
          <p:cNvSpPr txBox="1">
            <a:spLocks noChangeArrowheads="1"/>
          </p:cNvSpPr>
          <p:nvPr/>
        </p:nvSpPr>
        <p:spPr bwMode="auto">
          <a:xfrm>
            <a:off x="179388" y="157161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b="1" dirty="0">
                <a:solidFill>
                  <a:srgbClr val="0070C0"/>
                </a:solidFill>
              </a:rPr>
              <a:t>1. </a:t>
            </a:r>
            <a:r>
              <a:rPr lang="es-MX" sz="1000" b="1" dirty="0" smtClean="0">
                <a:solidFill>
                  <a:srgbClr val="0070C0"/>
                </a:solidFill>
              </a:rPr>
              <a:t>El EXANI-II</a:t>
            </a:r>
            <a:endParaRPr lang="es-MX" sz="1000" b="1" dirty="0">
              <a:solidFill>
                <a:srgbClr val="0070C0"/>
              </a:solidFill>
            </a:endParaRP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sp>
        <p:nvSpPr>
          <p:cNvPr id="6" name="5 Rectángulo"/>
          <p:cNvSpPr/>
          <p:nvPr/>
        </p:nvSpPr>
        <p:spPr>
          <a:xfrm>
            <a:off x="1857356" y="428604"/>
            <a:ext cx="6786610" cy="400110"/>
          </a:xfrm>
          <a:prstGeom prst="rect">
            <a:avLst/>
          </a:prstGeom>
        </p:spPr>
        <p:txBody>
          <a:bodyPr wrap="square">
            <a:spAutoFit/>
          </a:bodyPr>
          <a:lstStyle/>
          <a:p>
            <a:pPr marL="266700" indent="-266700" algn="ctr">
              <a:lnSpc>
                <a:spcPts val="2400"/>
              </a:lnSpc>
              <a:tabLst>
                <a:tab pos="266700" algn="l"/>
              </a:tabLst>
            </a:pPr>
            <a:r>
              <a:rPr lang="es-MX" sz="2400" b="1" dirty="0" smtClean="0">
                <a:solidFill>
                  <a:srgbClr val="000066"/>
                </a:solidFill>
                <a:effectLst>
                  <a:outerShdw blurRad="38100" dist="38100" dir="2700000" algn="tl">
                    <a:srgbClr val="C0C0C0"/>
                  </a:outerShdw>
                </a:effectLst>
              </a:rPr>
              <a:t>EL EXANI-II</a:t>
            </a:r>
            <a:endParaRPr lang="es-MX" sz="2400" b="1" dirty="0">
              <a:solidFill>
                <a:srgbClr val="000066"/>
              </a:solidFill>
              <a:effectLst>
                <a:outerShdw blurRad="38100" dist="38100" dir="2700000" algn="tl">
                  <a:srgbClr val="C0C0C0"/>
                </a:outerShdw>
              </a:effectLst>
            </a:endParaRPr>
          </a:p>
        </p:txBody>
      </p:sp>
      <p:sp>
        <p:nvSpPr>
          <p:cNvPr id="9"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ESPAÑOL</a:t>
            </a:r>
            <a:endParaRPr lang="es-ES" sz="1000" dirty="0" smtClean="0">
              <a:solidFill>
                <a:schemeClr val="accent6">
                  <a:lumMod val="50000"/>
                </a:schemeClr>
              </a:solidFill>
            </a:endParaRPr>
          </a:p>
        </p:txBody>
      </p:sp>
      <p:sp>
        <p:nvSpPr>
          <p:cNvPr id="15" name="14 Rectángulo"/>
          <p:cNvSpPr/>
          <p:nvPr/>
        </p:nvSpPr>
        <p:spPr bwMode="auto">
          <a:xfrm>
            <a:off x="7715272" y="2326936"/>
            <a:ext cx="1071570" cy="21431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6" name="15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20482" name="Picture 2"/>
          <p:cNvPicPr>
            <a:picLocks noChangeAspect="1" noChangeArrowheads="1"/>
          </p:cNvPicPr>
          <p:nvPr/>
        </p:nvPicPr>
        <p:blipFill>
          <a:blip r:embed="rId5" cstate="print"/>
          <a:srcRect l="29231" t="15705" r="7573" b="12476"/>
          <a:stretch>
            <a:fillRect/>
          </a:stretch>
        </p:blipFill>
        <p:spPr bwMode="auto">
          <a:xfrm>
            <a:off x="1907704" y="1413336"/>
            <a:ext cx="7095792" cy="5040000"/>
          </a:xfrm>
          <a:prstGeom prst="rect">
            <a:avLst/>
          </a:prstGeom>
          <a:noFill/>
          <a:ln w="9525">
            <a:noFill/>
            <a:miter lim="800000"/>
            <a:headEnd/>
            <a:tailEnd/>
          </a:ln>
        </p:spPr>
      </p:pic>
      <p:pic>
        <p:nvPicPr>
          <p:cNvPr id="18" name="Picture 3"/>
          <p:cNvPicPr>
            <a:picLocks noChangeAspect="1" noChangeArrowheads="1"/>
          </p:cNvPicPr>
          <p:nvPr/>
        </p:nvPicPr>
        <p:blipFill>
          <a:blip r:embed="rId6"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3" name="28 Elipse">
            <a:hlinkClick r:id="" action="ppaction://noaction"/>
          </p:cNvPr>
          <p:cNvSpPr>
            <a:spLocks noChangeArrowheads="1"/>
          </p:cNvSpPr>
          <p:nvPr/>
        </p:nvSpPr>
        <p:spPr bwMode="auto">
          <a:xfrm>
            <a:off x="6877050" y="5661025"/>
            <a:ext cx="1008063" cy="720725"/>
          </a:xfrm>
          <a:prstGeom prst="ellipse">
            <a:avLst/>
          </a:prstGeom>
          <a:solidFill>
            <a:srgbClr val="FFFF00">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scene3d>
              <a:camera prst="orthographicFront"/>
              <a:lightRig rig="threePt" dir="t"/>
            </a:scene3d>
            <a:sp3d>
              <a:bevelT w="0" h="0" prst="divot"/>
            </a:sp3d>
          </a:bodyPr>
          <a:lstStyle/>
          <a:p>
            <a:pPr algn="ctr">
              <a:lnSpc>
                <a:spcPct val="200000"/>
              </a:lnSpc>
              <a:spcBef>
                <a:spcPts val="600"/>
              </a:spcBef>
            </a:pPr>
            <a:r>
              <a:rPr lang="en-US" sz="1000" dirty="0" smtClean="0">
                <a:solidFill>
                  <a:schemeClr val="accent6">
                    <a:lumMod val="50000"/>
                  </a:schemeClr>
                </a:solidFill>
              </a:rPr>
              <a:t>TIC</a:t>
            </a:r>
            <a:endParaRPr lang="es-ES" sz="1000" dirty="0" smtClean="0">
              <a:solidFill>
                <a:schemeClr val="accent6">
                  <a:lumMod val="50000"/>
                </a:schemeClr>
              </a:solidFill>
            </a:endParaRPr>
          </a:p>
        </p:txBody>
      </p:sp>
      <p:sp>
        <p:nvSpPr>
          <p:cNvPr id="17" name="16 Rectángulo"/>
          <p:cNvSpPr/>
          <p:nvPr/>
        </p:nvSpPr>
        <p:spPr bwMode="auto">
          <a:xfrm>
            <a:off x="7858148" y="1571612"/>
            <a:ext cx="1071570" cy="28575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8" name="17 Rectángulo"/>
          <p:cNvSpPr/>
          <p:nvPr/>
        </p:nvSpPr>
        <p:spPr bwMode="auto">
          <a:xfrm>
            <a:off x="7715272" y="2357430"/>
            <a:ext cx="1071570" cy="28575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5" name="14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6"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21506" name="Picture 2"/>
          <p:cNvPicPr>
            <a:picLocks noChangeAspect="1" noChangeArrowheads="1"/>
          </p:cNvPicPr>
          <p:nvPr/>
        </p:nvPicPr>
        <p:blipFill>
          <a:blip r:embed="rId5" cstate="print"/>
          <a:srcRect l="29231" t="16650" r="7573" b="12476"/>
          <a:stretch>
            <a:fillRect/>
          </a:stretch>
        </p:blipFill>
        <p:spPr bwMode="auto">
          <a:xfrm>
            <a:off x="1891079" y="1429961"/>
            <a:ext cx="7190400" cy="5040000"/>
          </a:xfrm>
          <a:prstGeom prst="rect">
            <a:avLst/>
          </a:prstGeom>
          <a:noFill/>
          <a:ln w="9525">
            <a:noFill/>
            <a:miter lim="800000"/>
            <a:headEnd/>
            <a:tailEnd/>
          </a:ln>
        </p:spPr>
      </p:pic>
      <p:pic>
        <p:nvPicPr>
          <p:cNvPr id="21507" name="Picture 3"/>
          <p:cNvPicPr>
            <a:picLocks noChangeAspect="1" noChangeArrowheads="1"/>
          </p:cNvPicPr>
          <p:nvPr/>
        </p:nvPicPr>
        <p:blipFill>
          <a:blip r:embed="rId5" cstate="print"/>
          <a:srcRect l="3341" t="25214" r="87500" b="59450"/>
          <a:stretch>
            <a:fillRect/>
          </a:stretch>
        </p:blipFill>
        <p:spPr bwMode="auto">
          <a:xfrm>
            <a:off x="1874454" y="4869160"/>
            <a:ext cx="1545418" cy="161726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8 Elipse">
            <a:hlinkClick r:id="" action="ppaction://noaction"/>
          </p:cNvPr>
          <p:cNvSpPr>
            <a:spLocks noChangeArrowheads="1"/>
          </p:cNvSpPr>
          <p:nvPr/>
        </p:nvSpPr>
        <p:spPr bwMode="auto">
          <a:xfrm rot="-1128476">
            <a:off x="487363" y="174625"/>
            <a:ext cx="357187" cy="1747838"/>
          </a:xfrm>
          <a:prstGeom prst="ellipse">
            <a:avLst/>
          </a:prstGeom>
          <a:solidFill>
            <a:srgbClr val="0000FF">
              <a:alpha val="0"/>
            </a:srgbClr>
          </a:solidFill>
          <a:ln w="9525" algn="ctr">
            <a:noFill/>
            <a:round/>
            <a:headEnd/>
            <a:tailEnd/>
          </a:ln>
        </p:spPr>
        <p:txBody>
          <a:bodyPr/>
          <a:lstStyle/>
          <a:p>
            <a:endParaRPr lang="es-MX"/>
          </a:p>
        </p:txBody>
      </p:sp>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27"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3" name="12 Rectángulo redondeado">
            <a:hlinkClick r:id="rId3" action="ppaction://hlinkfile"/>
          </p:cNvPr>
          <p:cNvSpPr/>
          <p:nvPr/>
        </p:nvSpPr>
        <p:spPr bwMode="auto">
          <a:xfrm>
            <a:off x="71438" y="1714488"/>
            <a:ext cx="1643042" cy="500066"/>
          </a:xfrm>
          <a:prstGeom prst="roundRect">
            <a:avLst/>
          </a:prstGeom>
          <a:solidFill>
            <a:schemeClr val="bg1"/>
          </a:solidFill>
          <a:ln w="9525" cap="flat" cmpd="sng" algn="ctr">
            <a:solidFill>
              <a:schemeClr val="accent2">
                <a:lumMod val="50000"/>
              </a:schemeClr>
            </a:solidFill>
            <a:prstDash val="solid"/>
            <a:round/>
            <a:headEnd type="none" w="med" len="med"/>
            <a:tailEnd type="none" w="med" len="med"/>
          </a:ln>
          <a:effectLst/>
        </p:spPr>
        <p:txBody>
          <a:bodyPr vert="horz" wrap="square" lIns="91440" tIns="45720" rIns="91440" bIns="45720" numCol="1" rtlCol="0" anchor="t" anchorCtr="0" compatLnSpc="1"/>
          <a:lstStyle/>
          <a:p>
            <a:pPr algn="ctr">
              <a:lnSpc>
                <a:spcPct val="200000"/>
              </a:lnSpc>
              <a:spcBef>
                <a:spcPts val="600"/>
              </a:spcBef>
            </a:pPr>
            <a:r>
              <a:rPr lang="en-US" sz="1000" dirty="0" smtClean="0">
                <a:solidFill>
                  <a:schemeClr val="accent6">
                    <a:lumMod val="50000"/>
                  </a:schemeClr>
                </a:solidFill>
              </a:rPr>
              <a:t>PRESENTADOS</a:t>
            </a:r>
            <a:endParaRPr lang="es-ES" sz="1000" dirty="0" smtClean="0">
              <a:solidFill>
                <a:schemeClr val="accent6">
                  <a:lumMod val="50000"/>
                </a:schemeClr>
              </a:solidFill>
            </a:endParaRPr>
          </a:p>
        </p:txBody>
      </p:sp>
      <p:sp>
        <p:nvSpPr>
          <p:cNvPr id="16" name="15 Rectángulo"/>
          <p:cNvSpPr/>
          <p:nvPr/>
        </p:nvSpPr>
        <p:spPr bwMode="auto">
          <a:xfrm>
            <a:off x="7715272" y="1571612"/>
            <a:ext cx="1071570" cy="28575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dirty="0" smtClean="0">
              <a:ln>
                <a:noFill/>
              </a:ln>
              <a:solidFill>
                <a:srgbClr val="0F2B5B"/>
              </a:solidFill>
              <a:effectLst/>
              <a:latin typeface="Arial" charset="0"/>
            </a:endParaRPr>
          </a:p>
        </p:txBody>
      </p:sp>
      <p:sp>
        <p:nvSpPr>
          <p:cNvPr id="14" name="Text Box 2"/>
          <p:cNvSpPr txBox="1">
            <a:spLocks noChangeArrowheads="1"/>
          </p:cNvSpPr>
          <p:nvPr/>
        </p:nvSpPr>
        <p:spPr bwMode="auto">
          <a:xfrm>
            <a:off x="1857356" y="863601"/>
            <a:ext cx="6786610" cy="350821"/>
          </a:xfrm>
          <a:prstGeom prst="rect">
            <a:avLst/>
          </a:prstGeom>
          <a:noFill/>
          <a:ln w="9525">
            <a:noFill/>
            <a:miter lim="800000"/>
            <a:headEnd/>
            <a:tailEnd/>
          </a:ln>
          <a:effectLst/>
        </p:spPr>
        <p:txBody>
          <a:bodyPr lIns="0" tIns="0" rIns="0" bIns="0"/>
          <a:lstStyle/>
          <a:p>
            <a:pPr algn="ctr"/>
            <a:r>
              <a:rPr lang="es-MX" sz="2000" dirty="0" smtClean="0">
                <a:solidFill>
                  <a:schemeClr val="accent6">
                    <a:lumMod val="50000"/>
                  </a:schemeClr>
                </a:solidFill>
                <a:cs typeface="Arial" pitchFamily="34" charset="0"/>
              </a:rPr>
              <a:t>Comparativo estatal EXANI-II</a:t>
            </a:r>
            <a:endParaRPr lang="es-ES" sz="2000" dirty="0">
              <a:solidFill>
                <a:schemeClr val="accent6">
                  <a:lumMod val="50000"/>
                </a:schemeClr>
              </a:solidFill>
              <a:cs typeface="Arial" pitchFamily="34" charset="0"/>
            </a:endParaRPr>
          </a:p>
        </p:txBody>
      </p:sp>
      <p:sp>
        <p:nvSpPr>
          <p:cNvPr id="15" name="14 Rectángulo"/>
          <p:cNvSpPr/>
          <p:nvPr/>
        </p:nvSpPr>
        <p:spPr>
          <a:xfrm>
            <a:off x="3786182" y="345024"/>
            <a:ext cx="2634054" cy="369332"/>
          </a:xfrm>
          <a:prstGeom prst="rect">
            <a:avLst/>
          </a:prstGeom>
        </p:spPr>
        <p:txBody>
          <a:bodyPr wrap="none">
            <a:spAutoFit/>
          </a:bodyPr>
          <a:lstStyle/>
          <a:p>
            <a:pPr algn="ctr"/>
            <a:r>
              <a:rPr lang="es-MX" b="1" dirty="0" smtClean="0">
                <a:solidFill>
                  <a:schemeClr val="accent6">
                    <a:lumMod val="50000"/>
                  </a:schemeClr>
                </a:solidFill>
                <a:cs typeface="Arial" pitchFamily="34" charset="0"/>
              </a:rPr>
              <a:t>DESCENTRALIZADOS</a:t>
            </a:r>
            <a:endParaRPr lang="es-ES" b="1" dirty="0">
              <a:solidFill>
                <a:schemeClr val="accent6">
                  <a:lumMod val="50000"/>
                </a:schemeClr>
              </a:solidFill>
              <a:cs typeface="Arial" pitchFamily="34" charset="0"/>
            </a:endParaRPr>
          </a:p>
        </p:txBody>
      </p:sp>
      <p:pic>
        <p:nvPicPr>
          <p:cNvPr id="17" name="Picture 2"/>
          <p:cNvPicPr>
            <a:picLocks noChangeAspect="1" noChangeArrowheads="1"/>
          </p:cNvPicPr>
          <p:nvPr/>
        </p:nvPicPr>
        <p:blipFill>
          <a:blip r:embed="rId4" cstate="print"/>
          <a:srcRect/>
          <a:stretch>
            <a:fillRect/>
          </a:stretch>
        </p:blipFill>
        <p:spPr bwMode="auto">
          <a:xfrm>
            <a:off x="7858148" y="468243"/>
            <a:ext cx="1026186" cy="531865"/>
          </a:xfrm>
          <a:prstGeom prst="rect">
            <a:avLst/>
          </a:prstGeom>
          <a:noFill/>
          <a:ln w="9525">
            <a:noFill/>
            <a:miter lim="800000"/>
            <a:headEnd/>
            <a:tailEnd/>
          </a:ln>
        </p:spPr>
      </p:pic>
      <p:pic>
        <p:nvPicPr>
          <p:cNvPr id="15362" name="Picture 2"/>
          <p:cNvPicPr>
            <a:picLocks noChangeAspect="1" noChangeArrowheads="1"/>
          </p:cNvPicPr>
          <p:nvPr/>
        </p:nvPicPr>
        <p:blipFill>
          <a:blip r:embed="rId5" cstate="print"/>
          <a:srcRect l="29231" t="17595" r="7573" b="10000"/>
          <a:stretch>
            <a:fillRect/>
          </a:stretch>
        </p:blipFill>
        <p:spPr bwMode="auto">
          <a:xfrm>
            <a:off x="1952416" y="1412776"/>
            <a:ext cx="7038401" cy="5040000"/>
          </a:xfrm>
          <a:prstGeom prst="rect">
            <a:avLst/>
          </a:prstGeom>
          <a:noFill/>
          <a:ln w="9525">
            <a:noFill/>
            <a:miter lim="800000"/>
            <a:headEnd/>
            <a:tailEnd/>
          </a:ln>
        </p:spPr>
      </p:pic>
      <p:pic>
        <p:nvPicPr>
          <p:cNvPr id="15363" name="Picture 3"/>
          <p:cNvPicPr>
            <a:picLocks noChangeAspect="1" noChangeArrowheads="1"/>
          </p:cNvPicPr>
          <p:nvPr/>
        </p:nvPicPr>
        <p:blipFill>
          <a:blip r:embed="rId5" cstate="print"/>
          <a:srcRect l="3932" t="25392" r="87800" b="56615"/>
          <a:stretch>
            <a:fillRect/>
          </a:stretch>
        </p:blipFill>
        <p:spPr bwMode="auto">
          <a:xfrm>
            <a:off x="1949956" y="4653136"/>
            <a:ext cx="1325900" cy="180321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6" name="5 Gráfico"/>
          <p:cNvGraphicFramePr/>
          <p:nvPr/>
        </p:nvGraphicFramePr>
        <p:xfrm>
          <a:off x="323528" y="1843200"/>
          <a:ext cx="8568952" cy="43221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12" name="5 Gráfico"/>
          <p:cNvGraphicFramePr/>
          <p:nvPr/>
        </p:nvGraphicFramePr>
        <p:xfrm>
          <a:off x="323528" y="1843200"/>
          <a:ext cx="8424936" cy="439411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5 Gráfico"/>
          <p:cNvGraphicFramePr/>
          <p:nvPr/>
        </p:nvGraphicFramePr>
        <p:xfrm>
          <a:off x="251520" y="1843087"/>
          <a:ext cx="8640960" cy="43942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179512" y="1843087"/>
          <a:ext cx="8712968" cy="425020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251520" y="1843087"/>
          <a:ext cx="8712968" cy="43942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467544" y="1700808"/>
          <a:ext cx="8208912" cy="403244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323528" y="1843087"/>
          <a:ext cx="8568952" cy="396217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928794" y="1643050"/>
            <a:ext cx="6715172" cy="5072098"/>
          </a:xfrm>
          <a:prstGeom prst="rect">
            <a:avLst/>
          </a:prstGeom>
          <a:noFill/>
          <a:ln w="9525">
            <a:noFill/>
            <a:miter lim="800000"/>
            <a:headEnd/>
            <a:tailEnd/>
          </a:ln>
          <a:effectLst/>
        </p:spPr>
        <p:txBody>
          <a:bodyPr lIns="0" tIns="0" rIns="0" bIns="0"/>
          <a:lstStyle/>
          <a:p>
            <a:pPr algn="just">
              <a:lnSpc>
                <a:spcPct val="125000"/>
              </a:lnSpc>
              <a:spcAft>
                <a:spcPts val="1200"/>
              </a:spcAft>
              <a:buClr>
                <a:srgbClr val="41A5A5"/>
              </a:buClr>
              <a:buSzPct val="150000"/>
              <a:tabLst>
                <a:tab pos="0" algn="l"/>
              </a:tabLst>
            </a:pPr>
            <a:r>
              <a:rPr lang="es-ES" dirty="0" smtClean="0">
                <a:solidFill>
                  <a:schemeClr val="tx1"/>
                </a:solidFill>
              </a:rPr>
              <a:t>El EXANI-II consta de dos instrumentos:</a:t>
            </a:r>
            <a:endParaRPr lang="es-MX" dirty="0" smtClean="0">
              <a:solidFill>
                <a:schemeClr val="tx1"/>
              </a:solidFill>
            </a:endParaRPr>
          </a:p>
          <a:p>
            <a:pPr algn="just">
              <a:lnSpc>
                <a:spcPct val="125000"/>
              </a:lnSpc>
              <a:spcAft>
                <a:spcPts val="1200"/>
              </a:spcAft>
              <a:tabLst>
                <a:tab pos="0" algn="l"/>
              </a:tabLst>
            </a:pPr>
            <a:r>
              <a:rPr lang="es-MX" dirty="0" smtClean="0">
                <a:solidFill>
                  <a:schemeClr val="tx1"/>
                </a:solidFill>
              </a:rPr>
              <a:t>La prueba </a:t>
            </a:r>
            <a:r>
              <a:rPr lang="es-MX" dirty="0">
                <a:solidFill>
                  <a:schemeClr val="tx1"/>
                </a:solidFill>
              </a:rPr>
              <a:t>de </a:t>
            </a:r>
            <a:r>
              <a:rPr lang="es-MX" i="1" dirty="0">
                <a:solidFill>
                  <a:schemeClr val="tx1"/>
                </a:solidFill>
              </a:rPr>
              <a:t>Selección</a:t>
            </a:r>
            <a:r>
              <a:rPr lang="es-MX" dirty="0">
                <a:solidFill>
                  <a:schemeClr val="tx1"/>
                </a:solidFill>
              </a:rPr>
              <a:t>, de tipo normativo, es un examen de aptitud académica que informa sobe la medida en que los sustentantes han desarrollado las habilidades intelectuales básicas que resultan indispensables para cursar los estudios de educación media superior </a:t>
            </a:r>
            <a:r>
              <a:rPr lang="es-ES" dirty="0">
                <a:solidFill>
                  <a:schemeClr val="tx1"/>
                </a:solidFill>
              </a:rPr>
              <a:t>y superior</a:t>
            </a:r>
            <a:r>
              <a:rPr lang="es-MX" dirty="0">
                <a:solidFill>
                  <a:schemeClr val="tx1"/>
                </a:solidFill>
              </a:rPr>
              <a:t>. </a:t>
            </a:r>
            <a:endParaRPr lang="es-ES" dirty="0">
              <a:solidFill>
                <a:schemeClr val="tx1"/>
              </a:solidFill>
            </a:endParaRPr>
          </a:p>
          <a:p>
            <a:pPr algn="just">
              <a:lnSpc>
                <a:spcPct val="125000"/>
              </a:lnSpc>
              <a:spcAft>
                <a:spcPts val="1200"/>
              </a:spcAft>
              <a:tabLst>
                <a:tab pos="0" algn="l"/>
              </a:tabLst>
            </a:pPr>
            <a:r>
              <a:rPr lang="es-ES" dirty="0">
                <a:solidFill>
                  <a:schemeClr val="tx1"/>
                </a:solidFill>
              </a:rPr>
              <a:t>La </a:t>
            </a:r>
            <a:r>
              <a:rPr lang="es-ES" dirty="0" smtClean="0">
                <a:solidFill>
                  <a:schemeClr val="tx1"/>
                </a:solidFill>
              </a:rPr>
              <a:t>prueba </a:t>
            </a:r>
            <a:r>
              <a:rPr lang="es-ES" dirty="0">
                <a:solidFill>
                  <a:schemeClr val="tx1"/>
                </a:solidFill>
              </a:rPr>
              <a:t>de </a:t>
            </a:r>
            <a:r>
              <a:rPr lang="es-ES" i="1" dirty="0">
                <a:solidFill>
                  <a:schemeClr val="tx1"/>
                </a:solidFill>
              </a:rPr>
              <a:t>Diagnóstico</a:t>
            </a:r>
            <a:r>
              <a:rPr lang="es-ES" dirty="0">
                <a:solidFill>
                  <a:schemeClr val="tx1"/>
                </a:solidFill>
              </a:rPr>
              <a:t>, de tipo </a:t>
            </a:r>
            <a:r>
              <a:rPr lang="es-ES" dirty="0" smtClean="0">
                <a:solidFill>
                  <a:schemeClr val="tx1"/>
                </a:solidFill>
              </a:rPr>
              <a:t>criterial, </a:t>
            </a:r>
            <a:r>
              <a:rPr lang="es-ES" dirty="0">
                <a:solidFill>
                  <a:schemeClr val="tx1"/>
                </a:solidFill>
              </a:rPr>
              <a:t>indica el nivel de apropiación de un conjunto de conocimientos disciplinarios, que se adquieren durante la educación secundaria y </a:t>
            </a:r>
            <a:r>
              <a:rPr lang="es-MX" dirty="0">
                <a:solidFill>
                  <a:schemeClr val="tx1"/>
                </a:solidFill>
              </a:rPr>
              <a:t>media superior</a:t>
            </a:r>
            <a:r>
              <a:rPr lang="es-ES" dirty="0">
                <a:solidFill>
                  <a:schemeClr val="tx1"/>
                </a:solidFill>
              </a:rPr>
              <a:t>, y son requisito previo para la asimilar los nuevos contenidos en los estudios académicos del siguiente nivel. </a:t>
            </a:r>
            <a:endParaRPr lang="es-MX" dirty="0">
              <a:solidFill>
                <a:schemeClr val="tx1"/>
              </a:solidFill>
            </a:endParaRPr>
          </a:p>
        </p:txBody>
      </p:sp>
      <p:sp>
        <p:nvSpPr>
          <p:cNvPr id="5" name="Text Box 4"/>
          <p:cNvSpPr txBox="1">
            <a:spLocks noChangeArrowheads="1"/>
          </p:cNvSpPr>
          <p:nvPr/>
        </p:nvSpPr>
        <p:spPr bwMode="auto">
          <a:xfrm>
            <a:off x="179388" y="157161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b="1" dirty="0">
                <a:solidFill>
                  <a:srgbClr val="0070C0"/>
                </a:solidFill>
              </a:rPr>
              <a:t>1. </a:t>
            </a:r>
            <a:r>
              <a:rPr lang="es-MX" sz="1000" b="1" dirty="0" smtClean="0">
                <a:solidFill>
                  <a:srgbClr val="0070C0"/>
                </a:solidFill>
              </a:rPr>
              <a:t>El EXANI-II</a:t>
            </a:r>
            <a:endParaRPr lang="es-MX" sz="1000" b="1" dirty="0">
              <a:solidFill>
                <a:srgbClr val="0070C0"/>
              </a:solidFill>
            </a:endParaRP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sp>
        <p:nvSpPr>
          <p:cNvPr id="6" name="5 Rectángulo"/>
          <p:cNvSpPr/>
          <p:nvPr/>
        </p:nvSpPr>
        <p:spPr>
          <a:xfrm>
            <a:off x="1857356" y="428604"/>
            <a:ext cx="6786610" cy="400110"/>
          </a:xfrm>
          <a:prstGeom prst="rect">
            <a:avLst/>
          </a:prstGeom>
        </p:spPr>
        <p:txBody>
          <a:bodyPr wrap="square">
            <a:spAutoFit/>
          </a:bodyPr>
          <a:lstStyle/>
          <a:p>
            <a:pPr marL="266700" indent="-266700" algn="ctr">
              <a:lnSpc>
                <a:spcPts val="2400"/>
              </a:lnSpc>
              <a:tabLst>
                <a:tab pos="266700" algn="l"/>
              </a:tabLst>
            </a:pPr>
            <a:r>
              <a:rPr lang="es-MX" sz="2400" b="1" dirty="0" smtClean="0">
                <a:solidFill>
                  <a:srgbClr val="000066"/>
                </a:solidFill>
                <a:effectLst>
                  <a:outerShdw blurRad="38100" dist="38100" dir="2700000" algn="tl">
                    <a:srgbClr val="C0C0C0"/>
                  </a:outerShdw>
                </a:effectLst>
              </a:rPr>
              <a:t>EL EXANI-II</a:t>
            </a:r>
            <a:endParaRPr lang="es-MX" sz="2400" b="1" dirty="0">
              <a:solidFill>
                <a:srgbClr val="000066"/>
              </a:solidFill>
              <a:effectLst>
                <a:outerShdw blurRad="38100" dist="38100" dir="2700000" algn="tl">
                  <a:srgbClr val="C0C0C0"/>
                </a:outerShdw>
              </a:effectLst>
            </a:endParaRPr>
          </a:p>
        </p:txBody>
      </p:sp>
      <p:sp>
        <p:nvSpPr>
          <p:cNvPr id="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251520" y="1843087"/>
          <a:ext cx="8424936" cy="417820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323528" y="1843087"/>
          <a:ext cx="8568952" cy="403418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395536" y="1843087"/>
          <a:ext cx="8352928" cy="389016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323528" y="1843087"/>
          <a:ext cx="8496944" cy="417820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0" y="1843087"/>
          <a:ext cx="9144000" cy="410619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539552" y="1843087"/>
          <a:ext cx="8208912" cy="425020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0" y="1844824"/>
          <a:ext cx="9144000" cy="374615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2"/>
          <p:cNvSpPr txBox="1">
            <a:spLocks noChangeArrowheads="1"/>
          </p:cNvSpPr>
          <p:nvPr/>
        </p:nvSpPr>
        <p:spPr bwMode="auto">
          <a:xfrm>
            <a:off x="885944" y="6500834"/>
            <a:ext cx="7358114"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graphicFrame>
        <p:nvGraphicFramePr>
          <p:cNvPr id="3" name="2 Gráfico"/>
          <p:cNvGraphicFramePr/>
          <p:nvPr/>
        </p:nvGraphicFramePr>
        <p:xfrm>
          <a:off x="395537" y="1556793"/>
          <a:ext cx="8424936" cy="432048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1428750" y="1928813"/>
            <a:ext cx="7197725" cy="500062"/>
          </a:xfrm>
          <a:prstGeom prst="rect">
            <a:avLst/>
          </a:prstGeom>
          <a:noFill/>
          <a:ln w="9525">
            <a:noFill/>
            <a:miter lim="800000"/>
            <a:headEnd/>
            <a:tailEnd/>
          </a:ln>
        </p:spPr>
        <p:txBody>
          <a:bodyPr lIns="0" tIns="0" rIns="0" bIns="0"/>
          <a:lstStyle/>
          <a:p>
            <a:pPr marL="457200" indent="-457200" algn="ctr">
              <a:lnSpc>
                <a:spcPts val="2400"/>
              </a:lnSpc>
            </a:pPr>
            <a:r>
              <a:rPr lang="es-ES" sz="2400" b="1" dirty="0">
                <a:solidFill>
                  <a:srgbClr val="FFCE33"/>
                </a:solidFill>
              </a:rPr>
              <a:t>¡Muchas gracias por su atención</a:t>
            </a:r>
            <a:r>
              <a:rPr lang="es-ES" sz="2400" b="1" dirty="0" smtClean="0">
                <a:solidFill>
                  <a:srgbClr val="FFCE33"/>
                </a:solidFill>
              </a:rPr>
              <a:t>!</a:t>
            </a:r>
          </a:p>
          <a:p>
            <a:pPr marL="457200" indent="-457200" algn="ctr">
              <a:lnSpc>
                <a:spcPts val="2400"/>
              </a:lnSpc>
            </a:pPr>
            <a:endParaRPr lang="es-ES" sz="2400" b="1" dirty="0" smtClean="0">
              <a:solidFill>
                <a:srgbClr val="FFCE33"/>
              </a:solidFill>
            </a:endParaRPr>
          </a:p>
          <a:p>
            <a:pPr marL="457200" indent="-457200" algn="ctr">
              <a:lnSpc>
                <a:spcPts val="2400"/>
              </a:lnSpc>
            </a:pPr>
            <a:r>
              <a:rPr lang="es-ES" sz="2400" b="1" dirty="0" smtClean="0">
                <a:solidFill>
                  <a:srgbClr val="FFCE33"/>
                </a:solidFill>
                <a:hlinkClick r:id="rId3"/>
              </a:rPr>
              <a:t>harvey@comunidad.unam.mx</a:t>
            </a:r>
            <a:endParaRPr lang="es-ES" sz="2400" b="1" dirty="0" smtClean="0">
              <a:solidFill>
                <a:srgbClr val="FFCE33"/>
              </a:solidFill>
            </a:endParaRPr>
          </a:p>
          <a:p>
            <a:pPr marL="457200" indent="-457200" algn="ctr">
              <a:lnSpc>
                <a:spcPts val="2400"/>
              </a:lnSpc>
            </a:pPr>
            <a:r>
              <a:rPr lang="es-ES" sz="2400" b="1" smtClean="0">
                <a:solidFill>
                  <a:srgbClr val="FFCE33"/>
                </a:solidFill>
                <a:hlinkClick r:id="rId4"/>
              </a:rPr>
              <a:t>exani3@ceneval.edu.mx</a:t>
            </a:r>
            <a:endParaRPr lang="es-ES" sz="2400" b="1" smtClean="0">
              <a:solidFill>
                <a:srgbClr val="FFCE33"/>
              </a:solidFill>
            </a:endParaRPr>
          </a:p>
          <a:p>
            <a:pPr marL="457200" indent="-457200" algn="ctr">
              <a:lnSpc>
                <a:spcPts val="2400"/>
              </a:lnSpc>
            </a:pPr>
            <a:endParaRPr lang="es-ES" sz="2400" b="1" dirty="0">
              <a:solidFill>
                <a:srgbClr val="FFCE33"/>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179388" y="157161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b="1" dirty="0" smtClean="0">
                <a:solidFill>
                  <a:srgbClr val="0070C0"/>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graphicFrame>
        <p:nvGraphicFramePr>
          <p:cNvPr id="7" name="Group 45"/>
          <p:cNvGraphicFramePr>
            <a:graphicFrameLocks noGrp="1"/>
          </p:cNvGraphicFramePr>
          <p:nvPr/>
        </p:nvGraphicFramePr>
        <p:xfrm>
          <a:off x="2357421" y="2214553"/>
          <a:ext cx="5857916" cy="3589438"/>
        </p:xfrm>
        <a:graphic>
          <a:graphicData uri="http://schemas.openxmlformats.org/drawingml/2006/table">
            <a:tbl>
              <a:tblPr/>
              <a:tblGrid>
                <a:gridCol w="2832399"/>
                <a:gridCol w="1223081"/>
                <a:gridCol w="965590"/>
                <a:gridCol w="836846"/>
              </a:tblGrid>
              <a:tr h="62698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Áreas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kern="1200" cap="none" normalizeH="0" baseline="0" dirty="0" smtClean="0">
                          <a:ln>
                            <a:noFill/>
                          </a:ln>
                          <a:solidFill>
                            <a:srgbClr val="FFFFFF"/>
                          </a:solidFill>
                          <a:effectLst/>
                          <a:latin typeface="Arial" pitchFamily="34" charset="0"/>
                          <a:ea typeface="+mn-ea"/>
                          <a:cs typeface="Arial" pitchFamily="34" charset="0"/>
                        </a:rPr>
                        <a:t>Reactivos para calificar</a:t>
                      </a:r>
                      <a:endParaRPr kumimoji="0" lang="es-MX" sz="1600" b="1" i="0" u="none" strike="noStrike" kern="1200" cap="none" normalizeH="0" baseline="0" dirty="0" smtClean="0">
                        <a:ln>
                          <a:noFill/>
                        </a:ln>
                        <a:solidFill>
                          <a:srgbClr val="FFFFFF"/>
                        </a:solidFill>
                        <a:effectLst/>
                        <a:latin typeface="Arial" pitchFamily="34" charset="0"/>
                        <a:ea typeface="+mn-ea"/>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Reactivos piloto</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Total</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r>
              <a:tr h="4318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Razonamiento lógico-matemático</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20</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Matemáticas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Razonamiento verbal</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Español</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20</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269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Tecnologías de información y comunicación</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784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TOTAL</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100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bl>
          </a:graphicData>
        </a:graphic>
      </p:graphicFrame>
      <p:sp>
        <p:nvSpPr>
          <p:cNvPr id="9" name="Text Box 2"/>
          <p:cNvSpPr txBox="1">
            <a:spLocks noChangeArrowheads="1"/>
          </p:cNvSpPr>
          <p:nvPr/>
        </p:nvSpPr>
        <p:spPr bwMode="auto">
          <a:xfrm>
            <a:off x="1857356" y="714356"/>
            <a:ext cx="6786610" cy="350821"/>
          </a:xfrm>
          <a:prstGeom prst="rect">
            <a:avLst/>
          </a:prstGeom>
          <a:noFill/>
          <a:ln w="9525">
            <a:noFill/>
            <a:miter lim="800000"/>
            <a:headEnd/>
            <a:tailEnd/>
          </a:ln>
          <a:effectLst/>
        </p:spPr>
        <p:txBody>
          <a:bodyPr lIns="0" tIns="0" rIns="0" bIns="0"/>
          <a:lstStyle/>
          <a:p>
            <a:pPr algn="ctr">
              <a:lnSpc>
                <a:spcPts val="2400"/>
              </a:lnSpc>
              <a:tabLst>
                <a:tab pos="0" algn="l"/>
              </a:tabLst>
            </a:pPr>
            <a:r>
              <a:rPr lang="es-MX" sz="2200" b="1" dirty="0" smtClean="0">
                <a:solidFill>
                  <a:srgbClr val="000066"/>
                </a:solidFill>
                <a:effectLst>
                  <a:outerShdw blurRad="38100" dist="38100" dir="2700000" algn="tl">
                    <a:srgbClr val="C0C0C0"/>
                  </a:outerShdw>
                </a:effectLst>
              </a:rPr>
              <a:t>ESTRUCTURA DEL </a:t>
            </a:r>
            <a:r>
              <a:rPr lang="es-MX" sz="2200" b="1" dirty="0">
                <a:solidFill>
                  <a:srgbClr val="000066"/>
                </a:solidFill>
                <a:effectLst>
                  <a:outerShdw blurRad="38100" dist="38100" dir="2700000" algn="tl">
                    <a:srgbClr val="C0C0C0"/>
                  </a:outerShdw>
                </a:effectLst>
              </a:rPr>
              <a:t>EXANI-II </a:t>
            </a:r>
            <a:r>
              <a:rPr lang="es-MX" sz="2200" b="1" dirty="0" smtClean="0">
                <a:solidFill>
                  <a:srgbClr val="000066"/>
                </a:solidFill>
                <a:effectLst>
                  <a:outerShdw blurRad="38100" dist="38100" dir="2700000" algn="tl">
                    <a:srgbClr val="C0C0C0"/>
                  </a:outerShdw>
                </a:effectLst>
              </a:rPr>
              <a:t>DE SELECCIÓN</a:t>
            </a:r>
            <a:endParaRPr lang="es-MX" sz="2200" b="1" dirty="0">
              <a:solidFill>
                <a:srgbClr val="000066"/>
              </a:solidFill>
              <a:effectLst>
                <a:outerShdw blurRad="38100" dist="38100" dir="2700000" algn="tl">
                  <a:srgbClr val="C0C0C0"/>
                </a:outerShdw>
              </a:effectLst>
            </a:endParaRPr>
          </a:p>
          <a:p>
            <a:pPr algn="just">
              <a:lnSpc>
                <a:spcPts val="2400"/>
              </a:lnSpc>
              <a:tabLst>
                <a:tab pos="0" algn="l"/>
              </a:tabLst>
            </a:pPr>
            <a:endParaRPr lang="es-MX" sz="2000" b="1" dirty="0">
              <a:solidFill>
                <a:srgbClr val="000066"/>
              </a:solidFill>
            </a:endParaRPr>
          </a:p>
        </p:txBody>
      </p:sp>
      <p:sp>
        <p:nvSpPr>
          <p:cNvPr id="10"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857356" y="714356"/>
            <a:ext cx="6786610" cy="350821"/>
          </a:xfrm>
          <a:prstGeom prst="rect">
            <a:avLst/>
          </a:prstGeom>
          <a:noFill/>
          <a:ln w="9525">
            <a:noFill/>
            <a:miter lim="800000"/>
            <a:headEnd/>
            <a:tailEnd/>
          </a:ln>
          <a:effectLst/>
        </p:spPr>
        <p:txBody>
          <a:bodyPr lIns="0" tIns="0" rIns="0" bIns="0"/>
          <a:lstStyle/>
          <a:p>
            <a:pPr algn="ctr">
              <a:lnSpc>
                <a:spcPts val="2400"/>
              </a:lnSpc>
              <a:tabLst>
                <a:tab pos="0" algn="l"/>
              </a:tabLst>
            </a:pPr>
            <a:r>
              <a:rPr lang="es-MX" sz="2200" b="1" dirty="0" smtClean="0">
                <a:solidFill>
                  <a:srgbClr val="000066"/>
                </a:solidFill>
                <a:effectLst>
                  <a:outerShdw blurRad="38100" dist="38100" dir="2700000" algn="tl">
                    <a:srgbClr val="C0C0C0"/>
                  </a:outerShdw>
                </a:effectLst>
              </a:rPr>
              <a:t>ESTRUCTURA DEL </a:t>
            </a:r>
            <a:r>
              <a:rPr lang="es-MX" sz="2200" b="1" dirty="0">
                <a:solidFill>
                  <a:srgbClr val="000066"/>
                </a:solidFill>
                <a:effectLst>
                  <a:outerShdw blurRad="38100" dist="38100" dir="2700000" algn="tl">
                    <a:srgbClr val="C0C0C0"/>
                  </a:outerShdw>
                </a:effectLst>
              </a:rPr>
              <a:t>EXANI-II </a:t>
            </a:r>
            <a:r>
              <a:rPr lang="es-MX" sz="2200" b="1" dirty="0" smtClean="0">
                <a:solidFill>
                  <a:srgbClr val="000066"/>
                </a:solidFill>
                <a:effectLst>
                  <a:outerShdw blurRad="38100" dist="38100" dir="2700000" algn="tl">
                    <a:srgbClr val="C0C0C0"/>
                  </a:outerShdw>
                </a:effectLst>
              </a:rPr>
              <a:t>DE DIAGNÓSTICO</a:t>
            </a:r>
            <a:endParaRPr lang="es-MX" sz="2200" b="1" dirty="0">
              <a:solidFill>
                <a:srgbClr val="000066"/>
              </a:solidFill>
              <a:effectLst>
                <a:outerShdw blurRad="38100" dist="38100" dir="2700000" algn="tl">
                  <a:srgbClr val="C0C0C0"/>
                </a:outerShdw>
              </a:effectLst>
            </a:endParaRPr>
          </a:p>
          <a:p>
            <a:pPr algn="just">
              <a:lnSpc>
                <a:spcPts val="2400"/>
              </a:lnSpc>
              <a:tabLst>
                <a:tab pos="0" algn="l"/>
              </a:tabLst>
            </a:pPr>
            <a:endParaRPr lang="es-MX" sz="2000" b="1" dirty="0">
              <a:solidFill>
                <a:srgbClr val="000066"/>
              </a:solidFill>
            </a:endParaRPr>
          </a:p>
        </p:txBody>
      </p:sp>
      <p:graphicFrame>
        <p:nvGraphicFramePr>
          <p:cNvPr id="17485" name="Group 77"/>
          <p:cNvGraphicFramePr>
            <a:graphicFrameLocks noGrp="1"/>
          </p:cNvGraphicFramePr>
          <p:nvPr/>
        </p:nvGraphicFramePr>
        <p:xfrm>
          <a:off x="1857356" y="1571612"/>
          <a:ext cx="7031071" cy="4877223"/>
        </p:xfrm>
        <a:graphic>
          <a:graphicData uri="http://schemas.openxmlformats.org/drawingml/2006/table">
            <a:tbl>
              <a:tblPr/>
              <a:tblGrid>
                <a:gridCol w="1860076"/>
                <a:gridCol w="2211890"/>
                <a:gridCol w="1193801"/>
                <a:gridCol w="701799"/>
                <a:gridCol w="1063505"/>
              </a:tblGrid>
              <a:tr h="415824">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Módulos </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Áreas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800" b="0" i="0" u="none" strike="noStrike" cap="none" normalizeH="0" baseline="0" dirty="0" smtClean="0">
                          <a:ln>
                            <a:noFill/>
                          </a:ln>
                          <a:solidFill>
                            <a:srgbClr val="FFFFFF"/>
                          </a:solidFill>
                          <a:effectLst/>
                          <a:latin typeface="Calibri" pitchFamily="34" charset="0"/>
                          <a:cs typeface="Times New Roman" pitchFamily="18" charset="0"/>
                        </a:rPr>
                        <a:t>Reactivos por área</a:t>
                      </a:r>
                      <a:endParaRPr kumimoji="0" lang="es-MX" sz="1800" b="0" i="0" u="none" strike="noStrike" cap="none" normalizeH="0" baseline="0" dirty="0" smtClean="0">
                        <a:ln>
                          <a:noFill/>
                        </a:ln>
                        <a:solidFill>
                          <a:schemeClr val="tx1"/>
                        </a:solidFill>
                        <a:effectLst/>
                        <a:latin typeface="Arial" pitchFamily="34" charset="0"/>
                        <a:cs typeface="Times New Roman" pitchFamily="18"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hMerge="1">
                  <a:txBody>
                    <a:bodyPr/>
                    <a:lstStyle/>
                    <a:p>
                      <a:endParaRPr lang="es-E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Total en el módulo</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r>
              <a:tr h="415824">
                <a:tc vMerge="1">
                  <a:txBody>
                    <a:bodyPr/>
                    <a:lstStyle/>
                    <a:p>
                      <a:endParaRPr lang="es-ES"/>
                    </a:p>
                  </a:txBody>
                  <a:tcPr/>
                </a:tc>
                <a:tc vMerge="1">
                  <a:txBody>
                    <a:bodyPr/>
                    <a:lstStyle/>
                    <a:p>
                      <a:endParaRPr lang="es-E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 Califican</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Piloto</a:t>
                      </a:r>
                      <a:endParaRPr kumimoji="0" lang="es-MX" sz="1600" b="1" i="0" u="none" strike="noStrike" cap="none" normalizeH="0" baseline="0" dirty="0" smtClean="0">
                        <a:ln>
                          <a:noFill/>
                        </a:ln>
                        <a:solidFill>
                          <a:srgbClr val="FFFFFF"/>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vMerge="1">
                  <a:txBody>
                    <a:bodyPr/>
                    <a:lstStyle/>
                    <a:p>
                      <a:endParaRPr lang="es-ES"/>
                    </a:p>
                  </a:txBody>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A. Ciencias administrativas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Administración, economía, estadística, informática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2688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 Ciencias agropecuarias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Biología, física, matemáticas, química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C. Ciencias de la salud</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ts val="600"/>
                        </a:spcBef>
                        <a:spcAft>
                          <a:spcPts val="60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Biología, estadística, psicología, química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20</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D. Ciencias naturales y exactas</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Biología, física, matemáticas, química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20</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smtClean="0">
                          <a:ln>
                            <a:noFill/>
                          </a:ln>
                          <a:solidFill>
                            <a:schemeClr val="tx1"/>
                          </a:solidFill>
                          <a:effectLst/>
                          <a:latin typeface="Arial" pitchFamily="34" charset="0"/>
                          <a:cs typeface="Arial" pitchFamily="34" charset="0"/>
                        </a:rPr>
                        <a:t>2</a:t>
                      </a:r>
                      <a:endParaRPr kumimoji="0" lang="es-MX" sz="1600" b="0" i="0" u="none" strike="noStrike" cap="none" normalizeH="0" baseline="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E. Ciencias sociales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Derecho, estadística, historia, sociología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bl>
          </a:graphicData>
        </a:graphic>
      </p:graphicFrame>
      <p:sp>
        <p:nvSpPr>
          <p:cNvPr id="6" name="Text Box 4"/>
          <p:cNvSpPr txBox="1">
            <a:spLocks noChangeArrowheads="1"/>
          </p:cNvSpPr>
          <p:nvPr/>
        </p:nvSpPr>
        <p:spPr bwMode="auto">
          <a:xfrm>
            <a:off x="179388" y="157161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b="1" dirty="0" smtClean="0">
                <a:solidFill>
                  <a:srgbClr val="0070C0"/>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sp>
        <p:nvSpPr>
          <p:cNvPr id="8"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179388" y="1556792"/>
            <a:ext cx="1606550" cy="1944688"/>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b="1" dirty="0" smtClean="0">
                <a:solidFill>
                  <a:srgbClr val="0070C0"/>
                </a:solidFill>
              </a:rPr>
              <a:t>2. Estructura del EXANI-II</a:t>
            </a:r>
          </a:p>
          <a:p>
            <a:pPr marL="179388" indent="-179388">
              <a:lnSpc>
                <a:spcPct val="125000"/>
              </a:lnSpc>
              <a:spcAft>
                <a:spcPct val="100000"/>
              </a:spcAft>
              <a:buClr>
                <a:srgbClr val="DC5F05"/>
              </a:buClr>
              <a:buSzPct val="110000"/>
              <a:tabLst>
                <a:tab pos="0" algn="l"/>
              </a:tabLst>
            </a:pPr>
            <a:r>
              <a:rPr lang="es-MX" sz="1000" dirty="0" smtClean="0">
                <a:solidFill>
                  <a:srgbClr val="000066"/>
                </a:solidFill>
              </a:rPr>
              <a:t>3.  Información estadística</a:t>
            </a:r>
          </a:p>
        </p:txBody>
      </p:sp>
      <p:sp>
        <p:nvSpPr>
          <p:cNvPr id="7" name="Text Box 2"/>
          <p:cNvSpPr txBox="1">
            <a:spLocks noChangeArrowheads="1"/>
          </p:cNvSpPr>
          <p:nvPr/>
        </p:nvSpPr>
        <p:spPr bwMode="auto">
          <a:xfrm>
            <a:off x="1857356" y="714356"/>
            <a:ext cx="6786610" cy="350821"/>
          </a:xfrm>
          <a:prstGeom prst="rect">
            <a:avLst/>
          </a:prstGeom>
          <a:noFill/>
          <a:ln w="9525">
            <a:noFill/>
            <a:miter lim="800000"/>
            <a:headEnd/>
            <a:tailEnd/>
          </a:ln>
          <a:effectLst/>
        </p:spPr>
        <p:txBody>
          <a:bodyPr lIns="0" tIns="0" rIns="0" bIns="0"/>
          <a:lstStyle/>
          <a:p>
            <a:pPr algn="ctr">
              <a:lnSpc>
                <a:spcPts val="2400"/>
              </a:lnSpc>
              <a:tabLst>
                <a:tab pos="0" algn="l"/>
              </a:tabLst>
            </a:pPr>
            <a:r>
              <a:rPr lang="es-MX" sz="2200" b="1" dirty="0">
                <a:solidFill>
                  <a:srgbClr val="000066"/>
                </a:solidFill>
                <a:effectLst>
                  <a:outerShdw blurRad="38100" dist="38100" dir="2700000" algn="tl">
                    <a:srgbClr val="C0C0C0"/>
                  </a:outerShdw>
                </a:effectLst>
              </a:rPr>
              <a:t>ESTRUCTURA </a:t>
            </a:r>
            <a:r>
              <a:rPr lang="es-MX" sz="2200" b="1" dirty="0" smtClean="0">
                <a:solidFill>
                  <a:srgbClr val="000066"/>
                </a:solidFill>
                <a:effectLst>
                  <a:outerShdw blurRad="38100" dist="38100" dir="2700000" algn="tl">
                    <a:srgbClr val="C0C0C0"/>
                  </a:outerShdw>
                </a:effectLst>
              </a:rPr>
              <a:t>DEL EXANI-II DE DIAGNÓSTICO</a:t>
            </a:r>
            <a:endParaRPr lang="es-MX" sz="2200" b="1" dirty="0">
              <a:solidFill>
                <a:srgbClr val="000066"/>
              </a:solidFill>
              <a:effectLst>
                <a:outerShdw blurRad="38100" dist="38100" dir="2700000" algn="tl">
                  <a:srgbClr val="C0C0C0"/>
                </a:outerShdw>
              </a:effectLst>
            </a:endParaRPr>
          </a:p>
          <a:p>
            <a:pPr algn="just">
              <a:lnSpc>
                <a:spcPts val="2400"/>
              </a:lnSpc>
              <a:tabLst>
                <a:tab pos="0" algn="l"/>
              </a:tabLst>
            </a:pPr>
            <a:endParaRPr lang="es-MX" sz="2000" b="1" dirty="0">
              <a:solidFill>
                <a:srgbClr val="000066"/>
              </a:solidFill>
            </a:endParaRPr>
          </a:p>
        </p:txBody>
      </p:sp>
      <p:graphicFrame>
        <p:nvGraphicFramePr>
          <p:cNvPr id="9" name="Group 77"/>
          <p:cNvGraphicFramePr>
            <a:graphicFrameLocks noGrp="1"/>
          </p:cNvGraphicFramePr>
          <p:nvPr/>
        </p:nvGraphicFramePr>
        <p:xfrm>
          <a:off x="1857356" y="1571612"/>
          <a:ext cx="7031071" cy="4072356"/>
        </p:xfrm>
        <a:graphic>
          <a:graphicData uri="http://schemas.openxmlformats.org/drawingml/2006/table">
            <a:tbl>
              <a:tblPr/>
              <a:tblGrid>
                <a:gridCol w="1860076"/>
                <a:gridCol w="2211890"/>
                <a:gridCol w="1193801"/>
                <a:gridCol w="701799"/>
                <a:gridCol w="1063505"/>
              </a:tblGrid>
              <a:tr h="415824">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Módulos </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Áreas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1200" cap="none" spc="0" normalizeH="0" baseline="0" noProof="0" dirty="0" smtClean="0">
                          <a:ln>
                            <a:noFill/>
                          </a:ln>
                          <a:solidFill>
                            <a:srgbClr val="FFFFFF"/>
                          </a:solidFill>
                          <a:effectLst/>
                          <a:uLnTx/>
                          <a:uFillTx/>
                          <a:latin typeface="Calibri" pitchFamily="34" charset="0"/>
                          <a:ea typeface="+mn-ea"/>
                          <a:cs typeface="Times New Roman" pitchFamily="18" charset="0"/>
                        </a:rPr>
                        <a:t>Reactivos por área</a:t>
                      </a:r>
                      <a:endParaRPr lang="es-ES" sz="1800" b="0" dirty="0"/>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hMerge="1">
                  <a:txBody>
                    <a:bodyPr/>
                    <a:lstStyle/>
                    <a:p>
                      <a:endParaRPr lang="es-E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Total en el módulo</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r>
              <a:tr h="415824">
                <a:tc vMerge="1">
                  <a:txBody>
                    <a:bodyPr/>
                    <a:lstStyle/>
                    <a:p>
                      <a:endParaRPr lang="es-ES"/>
                    </a:p>
                  </a:txBody>
                  <a:tcPr/>
                </a:tc>
                <a:tc vMerge="1">
                  <a:txBody>
                    <a:bodyPr/>
                    <a:lstStyle/>
                    <a:p>
                      <a:endParaRPr lang="es-E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 Califican</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sz="1600" b="1" i="0" u="none" strike="noStrike" cap="none" normalizeH="0" baseline="0" dirty="0" smtClean="0">
                          <a:ln>
                            <a:noFill/>
                          </a:ln>
                          <a:solidFill>
                            <a:srgbClr val="FFFFFF"/>
                          </a:solidFill>
                          <a:effectLst/>
                          <a:latin typeface="Arial" pitchFamily="34" charset="0"/>
                          <a:cs typeface="Arial" pitchFamily="34" charset="0"/>
                        </a:rPr>
                        <a:t>Piloto</a:t>
                      </a:r>
                      <a:endParaRPr kumimoji="0" lang="es-MX" sz="1600" b="1" i="0" u="none" strike="noStrike" cap="none" normalizeH="0" baseline="0" dirty="0" smtClean="0">
                        <a:ln>
                          <a:noFill/>
                        </a:ln>
                        <a:solidFill>
                          <a:srgbClr val="FFFFFF"/>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3366"/>
                    </a:solidFill>
                  </a:tcPr>
                </a:tc>
                <a:tc vMerge="1">
                  <a:txBody>
                    <a:bodyPr/>
                    <a:lstStyle/>
                    <a:p>
                      <a:endParaRPr lang="es-ES" dirty="0"/>
                    </a:p>
                  </a:txBody>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F. Humanidades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Artes, filosofía, historia, literatura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2688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G. Ingeniería y tecnología</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Cálculo, física, matemáticas, química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04477">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H. Psicología, pedagogía y educación</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Bases de la educación, estadística, psicología, sociología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r h="804477">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s-ES" sz="1600" b="0" i="0" u="none" strike="noStrike" kern="1200" cap="none" normalizeH="0" baseline="0" dirty="0" smtClean="0">
                          <a:ln>
                            <a:noFill/>
                          </a:ln>
                          <a:solidFill>
                            <a:schemeClr val="tx1"/>
                          </a:solidFill>
                          <a:effectLst/>
                          <a:latin typeface="Arial" pitchFamily="34" charset="0"/>
                          <a:ea typeface="+mn-ea"/>
                          <a:cs typeface="Arial" pitchFamily="34" charset="0"/>
                        </a:rPr>
                        <a:t>I. General</a:t>
                      </a: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Biología, estadística, historia, literatura e inglés</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2</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tabLst/>
                      </a:pPr>
                      <a:r>
                        <a:rPr kumimoji="0" lang="es-ES" sz="1600" b="0" i="0" u="none" strike="noStrike" cap="none" normalizeH="0" baseline="0" dirty="0" smtClean="0">
                          <a:ln>
                            <a:noFill/>
                          </a:ln>
                          <a:solidFill>
                            <a:schemeClr val="tx1"/>
                          </a:solidFill>
                          <a:effectLst/>
                          <a:latin typeface="Arial" pitchFamily="34" charset="0"/>
                          <a:cs typeface="Arial" pitchFamily="34" charset="0"/>
                        </a:rPr>
                        <a:t>110</a:t>
                      </a:r>
                      <a:endParaRPr kumimoji="0" lang="es-MX" sz="1600" b="0" i="0" u="none" strike="noStrike" cap="none" normalizeH="0" baseline="0" dirty="0" smtClean="0">
                        <a:ln>
                          <a:noFill/>
                        </a:ln>
                        <a:solidFill>
                          <a:schemeClr val="tx1"/>
                        </a:solidFill>
                        <a:effectLst/>
                        <a:latin typeface="Arial" pitchFamily="34" charset="0"/>
                        <a:cs typeface="Arial" pitchFamily="34" charset="0"/>
                      </a:endParaRPr>
                    </a:p>
                  </a:txBody>
                  <a:tcPr marL="44450" marR="4445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000"/>
                    </a:solidFill>
                  </a:tcPr>
                </a:tc>
              </a:tr>
            </a:tbl>
          </a:graphicData>
        </a:graphic>
      </p:graphicFrame>
      <p:sp>
        <p:nvSpPr>
          <p:cNvPr id="11"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51" name="Text Box 2"/>
          <p:cNvSpPr txBox="1">
            <a:spLocks noChangeArrowheads="1"/>
          </p:cNvSpPr>
          <p:nvPr/>
        </p:nvSpPr>
        <p:spPr bwMode="auto">
          <a:xfrm>
            <a:off x="1857356" y="500042"/>
            <a:ext cx="6786610" cy="350821"/>
          </a:xfrm>
          <a:prstGeom prst="rect">
            <a:avLst/>
          </a:prstGeom>
          <a:noFill/>
          <a:ln w="9525">
            <a:noFill/>
            <a:miter lim="800000"/>
            <a:headEnd/>
            <a:tailEnd/>
          </a:ln>
          <a:effectLst/>
        </p:spPr>
        <p:txBody>
          <a:bodyPr lIns="0" tIns="0" rIns="0" bIns="0"/>
          <a:lstStyle/>
          <a:p>
            <a:pPr algn="ctr"/>
            <a:r>
              <a:rPr lang="es-MX" sz="2000" b="1" dirty="0" smtClean="0">
                <a:solidFill>
                  <a:schemeClr val="accent6">
                    <a:lumMod val="50000"/>
                  </a:schemeClr>
                </a:solidFill>
                <a:cs typeface="Arial" pitchFamily="34" charset="0"/>
              </a:rPr>
              <a:t> DGEST – GLOBAL</a:t>
            </a:r>
            <a:endParaRPr lang="es-ES" sz="2000" b="1" dirty="0">
              <a:solidFill>
                <a:schemeClr val="accent6">
                  <a:lumMod val="50000"/>
                </a:schemeClr>
              </a:solidFill>
              <a:cs typeface="Arial" pitchFamily="34" charset="0"/>
            </a:endParaRPr>
          </a:p>
        </p:txBody>
      </p:sp>
      <p:sp>
        <p:nvSpPr>
          <p:cNvPr id="64"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52" name="51 Rectángulo"/>
          <p:cNvSpPr/>
          <p:nvPr/>
        </p:nvSpPr>
        <p:spPr bwMode="auto">
          <a:xfrm>
            <a:off x="4429124" y="908720"/>
            <a:ext cx="1643074" cy="4286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buFontTx/>
              <a:buNone/>
              <a:tabLst/>
            </a:pPr>
            <a:r>
              <a:rPr lang="en-US" sz="1400" b="1" dirty="0" smtClean="0">
                <a:solidFill>
                  <a:schemeClr val="accent6">
                    <a:lumMod val="50000"/>
                  </a:schemeClr>
                </a:solidFill>
                <a:cs typeface="Arial" pitchFamily="34" charset="0"/>
              </a:rPr>
              <a:t>SELECCIÓN</a:t>
            </a:r>
            <a:endParaRPr lang="es-ES" sz="1400" b="1" dirty="0" smtClean="0">
              <a:solidFill>
                <a:schemeClr val="accent6">
                  <a:lumMod val="50000"/>
                </a:schemeClr>
              </a:solidFill>
              <a:cs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sz="1000" i="0" u="none" strike="noStrike" cap="none" normalizeH="0" baseline="0" dirty="0" smtClean="0">
              <a:ln>
                <a:noFill/>
              </a:ln>
              <a:solidFill>
                <a:srgbClr val="0F2B5B"/>
              </a:solidFill>
              <a:effectLst/>
              <a:latin typeface="Arial" charset="0"/>
            </a:endParaRPr>
          </a:p>
        </p:txBody>
      </p:sp>
      <p:pic>
        <p:nvPicPr>
          <p:cNvPr id="28" name="Picture 2"/>
          <p:cNvPicPr>
            <a:picLocks noChangeAspect="1" noChangeArrowheads="1"/>
          </p:cNvPicPr>
          <p:nvPr/>
        </p:nvPicPr>
        <p:blipFill>
          <a:blip r:embed="rId3" cstate="print"/>
          <a:srcRect/>
          <a:stretch>
            <a:fillRect/>
          </a:stretch>
        </p:blipFill>
        <p:spPr bwMode="auto">
          <a:xfrm>
            <a:off x="7858148" y="357167"/>
            <a:ext cx="1026186" cy="642942"/>
          </a:xfrm>
          <a:prstGeom prst="rect">
            <a:avLst/>
          </a:prstGeom>
          <a:noFill/>
          <a:ln w="9525">
            <a:noFill/>
            <a:miter lim="800000"/>
            <a:headEnd/>
            <a:tailEnd/>
          </a:ln>
        </p:spPr>
      </p:pic>
      <p:graphicFrame>
        <p:nvGraphicFramePr>
          <p:cNvPr id="17" name="16 Tabla"/>
          <p:cNvGraphicFramePr>
            <a:graphicFrameLocks noGrp="1"/>
          </p:cNvGraphicFramePr>
          <p:nvPr/>
        </p:nvGraphicFramePr>
        <p:xfrm>
          <a:off x="2627784" y="1268760"/>
          <a:ext cx="5216400" cy="1009440"/>
        </p:xfrm>
        <a:graphic>
          <a:graphicData uri="http://schemas.openxmlformats.org/drawingml/2006/table">
            <a:tbl>
              <a:tblPr/>
              <a:tblGrid>
                <a:gridCol w="2503872"/>
                <a:gridCol w="1308842"/>
                <a:gridCol w="1403686"/>
              </a:tblGrid>
              <a:tr h="360040">
                <a:tc>
                  <a:txBody>
                    <a:bodyPr/>
                    <a:lstStyle/>
                    <a:p>
                      <a:pPr algn="ctr" fontAlgn="ctr"/>
                      <a:r>
                        <a:rPr lang="es-MX" sz="1200" b="0" i="0" u="none" strike="noStrike" dirty="0" err="1">
                          <a:solidFill>
                            <a:srgbClr val="FFFFFF"/>
                          </a:solidFill>
                          <a:latin typeface="Arial"/>
                        </a:rPr>
                        <a:t>Numeralia</a:t>
                      </a:r>
                      <a:endParaRPr lang="es-MX" sz="1200" b="0" i="0" u="none" strike="noStrike" dirty="0">
                        <a:solidFill>
                          <a:srgbClr val="FFFFFF"/>
                        </a:solidFill>
                        <a:latin typeface="Arial"/>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Número de sustentantes</a:t>
                      </a:r>
                    </a:p>
                  </a:txBody>
                  <a:tcPr marL="0" marR="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dirty="0">
                          <a:solidFill>
                            <a:srgbClr val="FFFFFF"/>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r>
              <a:tr h="214560">
                <a:tc>
                  <a:txBody>
                    <a:bodyPr/>
                    <a:lstStyle/>
                    <a:p>
                      <a:pPr algn="ctr" fontAlgn="b"/>
                      <a:r>
                        <a:rPr lang="es-MX" sz="1200" b="0" i="0" u="none" strike="noStrike" dirty="0">
                          <a:latin typeface="Arial"/>
                        </a:rPr>
                        <a:t>No se presentaron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6,459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5.05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60">
                <a:tc>
                  <a:txBody>
                    <a:bodyPr/>
                    <a:lstStyle/>
                    <a:p>
                      <a:pPr algn="ctr" fontAlgn="b"/>
                      <a:r>
                        <a:rPr lang="es-MX" sz="1200" b="0" i="0" u="none" strike="noStrike" dirty="0">
                          <a:latin typeface="Arial"/>
                        </a:rPr>
                        <a:t>Presentados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121,491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94.95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4560">
                <a:tc>
                  <a:txBody>
                    <a:bodyPr/>
                    <a:lstStyle/>
                    <a:p>
                      <a:pPr algn="ctr" fontAlgn="b"/>
                      <a:r>
                        <a:rPr lang="es-MX" sz="1200" b="1" i="0" u="none" strike="noStrike" dirty="0">
                          <a:latin typeface="Arial"/>
                        </a:rPr>
                        <a:t>Registrados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127,950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8" name="17 Tabla"/>
          <p:cNvGraphicFramePr>
            <a:graphicFrameLocks noGrp="1"/>
          </p:cNvGraphicFramePr>
          <p:nvPr/>
        </p:nvGraphicFramePr>
        <p:xfrm>
          <a:off x="2627784" y="2363423"/>
          <a:ext cx="5216400" cy="1098515"/>
        </p:xfrm>
        <a:graphic>
          <a:graphicData uri="http://schemas.openxmlformats.org/drawingml/2006/table">
            <a:tbl>
              <a:tblPr/>
              <a:tblGrid>
                <a:gridCol w="2503872"/>
                <a:gridCol w="1308842"/>
                <a:gridCol w="1403686"/>
              </a:tblGrid>
              <a:tr h="366171">
                <a:tc>
                  <a:txBody>
                    <a:bodyPr/>
                    <a:lstStyle/>
                    <a:p>
                      <a:pPr algn="ctr" fontAlgn="ctr"/>
                      <a:r>
                        <a:rPr lang="es-MX" sz="1200" b="0" i="0" u="none" strike="noStrike" dirty="0">
                          <a:solidFill>
                            <a:srgbClr val="FFFFFF"/>
                          </a:solidFill>
                          <a:latin typeface="Arial"/>
                        </a:rPr>
                        <a:t>Régimen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dirty="0">
                          <a:solidFill>
                            <a:srgbClr val="FFFFFF"/>
                          </a:solidFill>
                          <a:latin typeface="Arial"/>
                        </a:rPr>
                        <a:t>Número de sustentantes</a:t>
                      </a:r>
                    </a:p>
                  </a:txBody>
                  <a:tcPr marL="0" marR="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dirty="0">
                          <a:solidFill>
                            <a:srgbClr val="FFFFFF"/>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r>
              <a:tr h="183086">
                <a:tc>
                  <a:txBody>
                    <a:bodyPr/>
                    <a:lstStyle/>
                    <a:p>
                      <a:pPr algn="ctr" fontAlgn="b"/>
                      <a:r>
                        <a:rPr lang="es-MX" sz="1200" b="0" i="0" u="none" strike="noStrike" dirty="0">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666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86">
                <a:tc>
                  <a:txBody>
                    <a:bodyPr/>
                    <a:lstStyle/>
                    <a:p>
                      <a:pPr algn="ctr" fontAlgn="b"/>
                      <a:r>
                        <a:rPr lang="es-MX" sz="1200" b="0" i="0" u="none" strike="noStrike" dirty="0">
                          <a:latin typeface="Arial"/>
                        </a:rPr>
                        <a:t>Pública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105,771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87.06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86">
                <a:tc>
                  <a:txBody>
                    <a:bodyPr/>
                    <a:lstStyle/>
                    <a:p>
                      <a:pPr algn="ctr" fontAlgn="b"/>
                      <a:r>
                        <a:rPr lang="es-MX" sz="1200" b="0" i="0" u="none" strike="noStrike">
                          <a:latin typeface="Arial"/>
                        </a:rPr>
                        <a:t>Privada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14,316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11.78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86">
                <a:tc>
                  <a:txBody>
                    <a:bodyPr/>
                    <a:lstStyle/>
                    <a:p>
                      <a:pPr algn="ctr" fontAlgn="b"/>
                      <a:r>
                        <a:rPr lang="es-MX" sz="1200" b="0" i="0" u="none" strike="noStrike">
                          <a:latin typeface="Arial"/>
                        </a:rPr>
                        <a:t>Federal por Cooperación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738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19" name="18 Tabla"/>
          <p:cNvGraphicFramePr>
            <a:graphicFrameLocks noGrp="1"/>
          </p:cNvGraphicFramePr>
          <p:nvPr/>
        </p:nvGraphicFramePr>
        <p:xfrm>
          <a:off x="2627784" y="3472408"/>
          <a:ext cx="5216400" cy="1645920"/>
        </p:xfrm>
        <a:graphic>
          <a:graphicData uri="http://schemas.openxmlformats.org/drawingml/2006/table">
            <a:tbl>
              <a:tblPr/>
              <a:tblGrid>
                <a:gridCol w="2503872"/>
                <a:gridCol w="1308842"/>
                <a:gridCol w="1403686"/>
              </a:tblGrid>
              <a:tr h="365760">
                <a:tc>
                  <a:txBody>
                    <a:bodyPr/>
                    <a:lstStyle/>
                    <a:p>
                      <a:pPr algn="ctr" fontAlgn="ctr"/>
                      <a:r>
                        <a:rPr lang="es-MX" sz="1200" b="0" i="0" u="none" strike="noStrike" dirty="0">
                          <a:solidFill>
                            <a:srgbClr val="FFFFFF"/>
                          </a:solidFill>
                          <a:latin typeface="Arial"/>
                        </a:rPr>
                        <a:t>Modalidad</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Número de sustentantes</a:t>
                      </a:r>
                    </a:p>
                  </a:txBody>
                  <a:tcPr marL="0" marR="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r>
              <a:tr h="182880">
                <a:tc>
                  <a:txBody>
                    <a:bodyPr/>
                    <a:lstStyle/>
                    <a:p>
                      <a:pPr algn="ctr" fontAlgn="b"/>
                      <a:r>
                        <a:rPr lang="es-MX" sz="1200" b="0" i="0" u="none" strike="noStrike">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1,058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General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61,953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50.99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Tecnológico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44,991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37.03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Profesional Técnico Bachiller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12,363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Intercultural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293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Internacional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a:txBody>
                    <a:bodyPr/>
                    <a:lstStyle/>
                    <a:p>
                      <a:pPr algn="ctr" fontAlgn="b"/>
                      <a:r>
                        <a:rPr lang="es-MX" sz="1200" b="0" i="0" u="none" strike="noStrike">
                          <a:latin typeface="Arial"/>
                        </a:rPr>
                        <a:t>Acuerdo Secretarial 286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692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dirty="0">
                          <a:latin typeface="Arial"/>
                        </a:rPr>
                        <a:t>0.57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20" name="19 Tabla"/>
          <p:cNvGraphicFramePr>
            <a:graphicFrameLocks noGrp="1"/>
          </p:cNvGraphicFramePr>
          <p:nvPr/>
        </p:nvGraphicFramePr>
        <p:xfrm>
          <a:off x="2627784" y="5139312"/>
          <a:ext cx="5216400" cy="1098000"/>
        </p:xfrm>
        <a:graphic>
          <a:graphicData uri="http://schemas.openxmlformats.org/drawingml/2006/table">
            <a:tbl>
              <a:tblPr/>
              <a:tblGrid>
                <a:gridCol w="2503872"/>
                <a:gridCol w="1308842"/>
                <a:gridCol w="1403686"/>
              </a:tblGrid>
              <a:tr h="366000">
                <a:tc>
                  <a:txBody>
                    <a:bodyPr/>
                    <a:lstStyle/>
                    <a:p>
                      <a:pPr algn="ctr" fontAlgn="ctr"/>
                      <a:r>
                        <a:rPr lang="es-MX" sz="1200" b="0" i="0" u="none" strike="noStrike" dirty="0">
                          <a:solidFill>
                            <a:srgbClr val="FFFFFF"/>
                          </a:solidFill>
                          <a:latin typeface="Arial"/>
                        </a:rPr>
                        <a:t>Género</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Número de sustentantes</a:t>
                      </a:r>
                    </a:p>
                  </a:txBody>
                  <a:tcPr marL="0" marR="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r>
              <a:tr h="183000">
                <a:tc>
                  <a:txBody>
                    <a:bodyPr/>
                    <a:lstStyle/>
                    <a:p>
                      <a:pPr algn="ctr" fontAlgn="b"/>
                      <a:r>
                        <a:rPr lang="es-MX" sz="1200" b="0" i="0" u="none" strike="noStrike">
                          <a:latin typeface="Arial"/>
                        </a:rPr>
                        <a:t>No declaró</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968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0" i="0" u="none" strike="noStrike">
                          <a:latin typeface="Arial"/>
                        </a:rPr>
                        <a:t>Hombres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79,255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65.24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0" i="0" u="none" strike="noStrike">
                          <a:latin typeface="Arial"/>
                        </a:rPr>
                        <a:t>Mujeres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41,268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33.97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3000">
                <a:tc>
                  <a:txBody>
                    <a:bodyPr/>
                    <a:lstStyle/>
                    <a:p>
                      <a:pPr algn="ctr" fontAlgn="b"/>
                      <a:r>
                        <a:rPr lang="es-MX" sz="1200" b="1" i="0" u="none" strike="noStrike">
                          <a:latin typeface="Arial"/>
                        </a:rPr>
                        <a:t>Total del concurso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latin typeface="Arial"/>
                        </a:rPr>
                        <a:t>121,491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2" name="Text Box 4">
            <a:hlinkClick r:id="rId4" action="ppaction://hlinksldjump"/>
          </p:cNvPr>
          <p:cNvSpPr txBox="1">
            <a:spLocks noChangeArrowheads="1"/>
          </p:cNvSpPr>
          <p:nvPr/>
        </p:nvSpPr>
        <p:spPr bwMode="auto">
          <a:xfrm>
            <a:off x="179388" y="1571612"/>
            <a:ext cx="1606550" cy="1209316"/>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dirty="0" smtClean="0">
                <a:solidFill>
                  <a:srgbClr val="17375E"/>
                </a:solidFill>
              </a:rPr>
              <a:t>2. Estructura del EXANI-II</a:t>
            </a:r>
          </a:p>
          <a:p>
            <a:pPr marL="179388" indent="-179388">
              <a:lnSpc>
                <a:spcPct val="125000"/>
              </a:lnSpc>
              <a:spcAft>
                <a:spcPct val="100000"/>
              </a:spcAft>
              <a:buClr>
                <a:srgbClr val="DC5F05"/>
              </a:buClr>
              <a:buSzPct val="110000"/>
              <a:tabLst>
                <a:tab pos="0" algn="l"/>
              </a:tabLst>
            </a:pPr>
            <a:r>
              <a:rPr lang="es-MX" sz="1000" b="1" dirty="0" smtClean="0">
                <a:solidFill>
                  <a:srgbClr val="0070C0"/>
                </a:solidFill>
              </a:rPr>
              <a:t>3.  Información estadística</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12"/>
          <p:cNvSpPr txBox="1">
            <a:spLocks noChangeArrowheads="1"/>
          </p:cNvSpPr>
          <p:nvPr/>
        </p:nvSpPr>
        <p:spPr bwMode="auto">
          <a:xfrm>
            <a:off x="1785917" y="6484013"/>
            <a:ext cx="7286645" cy="360363"/>
          </a:xfrm>
          <a:prstGeom prst="rect">
            <a:avLst/>
          </a:prstGeom>
          <a:noFill/>
          <a:ln w="9525">
            <a:noFill/>
            <a:miter lim="800000"/>
            <a:headEnd/>
            <a:tailEnd/>
          </a:ln>
        </p:spPr>
        <p:txBody>
          <a:bodyPr/>
          <a:lstStyle/>
          <a:p>
            <a:pPr algn="ctr">
              <a:spcBef>
                <a:spcPct val="50000"/>
              </a:spcBef>
              <a:defRPr/>
            </a:pPr>
            <a:r>
              <a:rPr lang="es-MX" sz="1000" dirty="0" smtClean="0">
                <a:solidFill>
                  <a:schemeClr val="accent6">
                    <a:lumMod val="50000"/>
                  </a:schemeClr>
                </a:solidFill>
                <a:latin typeface="Arial" pitchFamily="34" charset="0"/>
                <a:cs typeface="Arial" pitchFamily="34" charset="0"/>
              </a:rPr>
              <a:t>DGAEXANI. Coordinación de Análisis Estadísticos</a:t>
            </a:r>
            <a:endParaRPr lang="es-ES" sz="1000" dirty="0">
              <a:solidFill>
                <a:schemeClr val="bg1"/>
              </a:solidFill>
              <a:latin typeface="Arial" pitchFamily="34" charset="0"/>
              <a:cs typeface="Arial" pitchFamily="34" charset="0"/>
            </a:endParaRPr>
          </a:p>
        </p:txBody>
      </p:sp>
      <p:sp>
        <p:nvSpPr>
          <p:cNvPr id="64" name="Rectangle 3"/>
          <p:cNvSpPr>
            <a:spLocks noChangeArrowheads="1"/>
          </p:cNvSpPr>
          <p:nvPr/>
        </p:nvSpPr>
        <p:spPr bwMode="auto">
          <a:xfrm>
            <a:off x="0" y="0"/>
            <a:ext cx="1785938" cy="6858000"/>
          </a:xfrm>
          <a:prstGeom prst="rect">
            <a:avLst/>
          </a:prstGeom>
          <a:noFill/>
          <a:ln w="9525">
            <a:solidFill>
              <a:srgbClr val="000066"/>
            </a:solidFill>
            <a:miter lim="800000"/>
            <a:headEnd/>
            <a:tailEnd/>
          </a:ln>
        </p:spPr>
        <p:txBody>
          <a:bodyPr wrap="none" anchor="ctr"/>
          <a:lstStyle/>
          <a:p>
            <a:endParaRPr lang="es-ES" sz="1000"/>
          </a:p>
        </p:txBody>
      </p:sp>
      <p:sp>
        <p:nvSpPr>
          <p:cNvPr id="18" name="Text Box 2"/>
          <p:cNvSpPr txBox="1">
            <a:spLocks noChangeArrowheads="1"/>
          </p:cNvSpPr>
          <p:nvPr/>
        </p:nvSpPr>
        <p:spPr bwMode="auto">
          <a:xfrm>
            <a:off x="1857356" y="1052736"/>
            <a:ext cx="6786610" cy="350821"/>
          </a:xfrm>
          <a:prstGeom prst="rect">
            <a:avLst/>
          </a:prstGeom>
          <a:noFill/>
          <a:ln w="9525">
            <a:noFill/>
            <a:miter lim="800000"/>
            <a:headEnd/>
            <a:tailEnd/>
          </a:ln>
          <a:effectLst/>
        </p:spPr>
        <p:txBody>
          <a:bodyPr lIns="0" tIns="0" rIns="0" bIns="0"/>
          <a:lstStyle/>
          <a:p>
            <a:pPr algn="ctr"/>
            <a:r>
              <a:rPr lang="es-MX" sz="2000" b="1" dirty="0" smtClean="0">
                <a:solidFill>
                  <a:schemeClr val="accent6">
                    <a:lumMod val="50000"/>
                  </a:schemeClr>
                </a:solidFill>
                <a:cs typeface="Arial" pitchFamily="34" charset="0"/>
              </a:rPr>
              <a:t> DGEST – GLOBAL</a:t>
            </a:r>
            <a:endParaRPr lang="es-ES" sz="2000" b="1" dirty="0">
              <a:solidFill>
                <a:schemeClr val="accent6">
                  <a:lumMod val="50000"/>
                </a:schemeClr>
              </a:solidFill>
              <a:cs typeface="Arial" pitchFamily="34" charset="0"/>
            </a:endParaRPr>
          </a:p>
        </p:txBody>
      </p:sp>
      <p:sp>
        <p:nvSpPr>
          <p:cNvPr id="19" name="18 Rectángulo"/>
          <p:cNvSpPr/>
          <p:nvPr/>
        </p:nvSpPr>
        <p:spPr bwMode="auto">
          <a:xfrm>
            <a:off x="4429124" y="1484784"/>
            <a:ext cx="1643074" cy="428604"/>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ctr" defTabSz="914400" rtl="0" eaLnBrk="1" fontAlgn="base" latinLnBrk="0" hangingPunct="1">
              <a:lnSpc>
                <a:spcPct val="100000"/>
              </a:lnSpc>
              <a:spcBef>
                <a:spcPct val="0"/>
              </a:spcBef>
              <a:spcAft>
                <a:spcPct val="0"/>
              </a:spcAft>
              <a:buClrTx/>
              <a:buSzTx/>
              <a:buFontTx/>
              <a:buNone/>
              <a:tabLst/>
            </a:pPr>
            <a:r>
              <a:rPr lang="en-US" sz="1400" b="1" dirty="0" smtClean="0">
                <a:solidFill>
                  <a:schemeClr val="accent6">
                    <a:lumMod val="50000"/>
                  </a:schemeClr>
                </a:solidFill>
                <a:cs typeface="Arial" pitchFamily="34" charset="0"/>
              </a:rPr>
              <a:t>DIAGNÓSTICO</a:t>
            </a:r>
            <a:endParaRPr lang="es-ES" sz="1400" b="1" dirty="0" smtClean="0">
              <a:solidFill>
                <a:schemeClr val="accent6">
                  <a:lumMod val="50000"/>
                </a:schemeClr>
              </a:solidFill>
              <a:cs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s-ES" sz="1000" i="0" u="none" strike="noStrike" cap="none" normalizeH="0" baseline="0" dirty="0" smtClean="0">
              <a:ln>
                <a:noFill/>
              </a:ln>
              <a:solidFill>
                <a:srgbClr val="0F2B5B"/>
              </a:solidFill>
              <a:effectLst/>
              <a:latin typeface="Arial" charset="0"/>
            </a:endParaRPr>
          </a:p>
        </p:txBody>
      </p:sp>
      <p:pic>
        <p:nvPicPr>
          <p:cNvPr id="20" name="Picture 2"/>
          <p:cNvPicPr>
            <a:picLocks noChangeAspect="1" noChangeArrowheads="1"/>
          </p:cNvPicPr>
          <p:nvPr/>
        </p:nvPicPr>
        <p:blipFill>
          <a:blip r:embed="rId3" cstate="print"/>
          <a:srcRect/>
          <a:stretch>
            <a:fillRect/>
          </a:stretch>
        </p:blipFill>
        <p:spPr bwMode="auto">
          <a:xfrm>
            <a:off x="7858148" y="357167"/>
            <a:ext cx="1026186" cy="642942"/>
          </a:xfrm>
          <a:prstGeom prst="rect">
            <a:avLst/>
          </a:prstGeom>
          <a:noFill/>
          <a:ln w="9525">
            <a:noFill/>
            <a:miter lim="800000"/>
            <a:headEnd/>
            <a:tailEnd/>
          </a:ln>
        </p:spPr>
      </p:pic>
      <p:graphicFrame>
        <p:nvGraphicFramePr>
          <p:cNvPr id="9" name="8 Tabla"/>
          <p:cNvGraphicFramePr>
            <a:graphicFrameLocks noGrp="1"/>
          </p:cNvGraphicFramePr>
          <p:nvPr/>
        </p:nvGraphicFramePr>
        <p:xfrm>
          <a:off x="2174864" y="2276872"/>
          <a:ext cx="6573600" cy="2533883"/>
        </p:xfrm>
        <a:graphic>
          <a:graphicData uri="http://schemas.openxmlformats.org/drawingml/2006/table">
            <a:tbl>
              <a:tblPr/>
              <a:tblGrid>
                <a:gridCol w="3155328"/>
                <a:gridCol w="1649376"/>
                <a:gridCol w="1768896"/>
              </a:tblGrid>
              <a:tr h="389829">
                <a:tc>
                  <a:txBody>
                    <a:bodyPr/>
                    <a:lstStyle/>
                    <a:p>
                      <a:pPr algn="ctr" fontAlgn="ctr"/>
                      <a:r>
                        <a:rPr lang="es-MX" sz="1200" b="0" i="0" u="none" strike="noStrike" dirty="0">
                          <a:solidFill>
                            <a:srgbClr val="FFFFFF"/>
                          </a:solidFill>
                          <a:latin typeface="Arial"/>
                        </a:rPr>
                        <a:t>Módulo de aplicación</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Número de sustentantes</a:t>
                      </a:r>
                    </a:p>
                  </a:txBody>
                  <a:tcPr marL="0" marR="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c>
                  <a:txBody>
                    <a:bodyPr/>
                    <a:lstStyle/>
                    <a:p>
                      <a:pPr algn="ctr" fontAlgn="b"/>
                      <a:r>
                        <a:rPr lang="es-MX" sz="1200" b="0" i="0" u="none" strike="noStrike">
                          <a:solidFill>
                            <a:srgbClr val="FFFFFF"/>
                          </a:solidFill>
                          <a:latin typeface="Arial"/>
                        </a:rPr>
                        <a:t>Porcentaje de la población</a:t>
                      </a:r>
                    </a:p>
                  </a:txBody>
                  <a:tcPr marL="0" marR="0" marT="0" marB="0" anchor="b">
                    <a:lnL w="12700" cap="flat" cmpd="sng" algn="ctr">
                      <a:solidFill>
                        <a:srgbClr val="FFFFFF"/>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7375E"/>
                    </a:solidFill>
                  </a:tcPr>
                </a:tc>
              </a:tr>
              <a:tr h="194914">
                <a:tc>
                  <a:txBody>
                    <a:bodyPr/>
                    <a:lstStyle/>
                    <a:p>
                      <a:pPr algn="ctr" fontAlgn="b"/>
                      <a:r>
                        <a:rPr lang="es-MX" sz="1200" b="0" i="0" u="none" strike="noStrike">
                          <a:latin typeface="Arial"/>
                        </a:rPr>
                        <a:t>Sólo Examen de Selección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13,968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Administrativas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17,008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Agropecuarias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1,871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dirty="0">
                          <a:latin typeface="Arial"/>
                        </a:rPr>
                        <a:t>Ciencias de la Salud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492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Naturales y Exactas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1,580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Ciencias Sociales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Humanidades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1,444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1.19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Ingeniería y Tecnología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85,026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69.99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Psicología, Pedagogía y Educación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0" i="0" u="none" strike="noStrike">
                          <a:latin typeface="Arial"/>
                        </a:rPr>
                        <a:t>General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latin typeface="Arial"/>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4914">
                <a:tc>
                  <a:txBody>
                    <a:bodyPr/>
                    <a:lstStyle/>
                    <a:p>
                      <a:pPr algn="ctr" fontAlgn="b"/>
                      <a:r>
                        <a:rPr lang="es-MX" sz="1200" b="1" i="0" u="none" strike="noStrike" dirty="0">
                          <a:latin typeface="Arial"/>
                        </a:rPr>
                        <a:t>Total del concurso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latin typeface="Arial"/>
                        </a:rPr>
                        <a:t>121,491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latin typeface="Arial"/>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Text Box 4">
            <a:hlinkClick r:id="rId4" action="ppaction://hlinksldjump"/>
          </p:cNvPr>
          <p:cNvSpPr txBox="1">
            <a:spLocks noChangeArrowheads="1"/>
          </p:cNvSpPr>
          <p:nvPr/>
        </p:nvSpPr>
        <p:spPr bwMode="auto">
          <a:xfrm>
            <a:off x="179388" y="1571612"/>
            <a:ext cx="1606550" cy="1209316"/>
          </a:xfrm>
          <a:prstGeom prst="rect">
            <a:avLst/>
          </a:prstGeom>
          <a:noFill/>
          <a:ln w="9525">
            <a:noFill/>
            <a:miter lim="800000"/>
            <a:headEnd/>
            <a:tailEnd/>
          </a:ln>
        </p:spPr>
        <p:txBody>
          <a:bodyPr lIns="0" tIns="0" rIns="0" bIns="0"/>
          <a:lstStyle/>
          <a:p>
            <a:pPr marL="179388" indent="-179388" algn="just">
              <a:tabLst>
                <a:tab pos="0" algn="l"/>
              </a:tabLst>
            </a:pPr>
            <a:endParaRPr lang="es-MX" sz="1000" dirty="0">
              <a:solidFill>
                <a:srgbClr val="0066FF"/>
              </a:solidFill>
            </a:endParaRPr>
          </a:p>
          <a:p>
            <a:pPr marL="179388" indent="-179388">
              <a:lnSpc>
                <a:spcPct val="125000"/>
              </a:lnSpc>
              <a:spcAft>
                <a:spcPct val="100000"/>
              </a:spcAft>
              <a:buClr>
                <a:srgbClr val="DC5F05"/>
              </a:buClr>
              <a:buSzPct val="110000"/>
              <a:tabLst>
                <a:tab pos="0" algn="l"/>
              </a:tabLst>
            </a:pPr>
            <a:r>
              <a:rPr lang="es-MX" sz="1000" dirty="0">
                <a:solidFill>
                  <a:srgbClr val="000066"/>
                </a:solidFill>
              </a:rPr>
              <a:t>1. </a:t>
            </a:r>
            <a:r>
              <a:rPr lang="es-MX" sz="1000" dirty="0" smtClean="0">
                <a:solidFill>
                  <a:srgbClr val="000066"/>
                </a:solidFill>
              </a:rPr>
              <a:t>El EXANI-II</a:t>
            </a:r>
            <a:endParaRPr lang="es-MX" sz="1000" dirty="0">
              <a:solidFill>
                <a:srgbClr val="000066"/>
              </a:solidFill>
            </a:endParaRPr>
          </a:p>
          <a:p>
            <a:pPr marL="179388" indent="-179388">
              <a:lnSpc>
                <a:spcPct val="125000"/>
              </a:lnSpc>
              <a:spcAft>
                <a:spcPct val="100000"/>
              </a:spcAft>
              <a:buClr>
                <a:srgbClr val="DC5F05"/>
              </a:buClr>
              <a:buSzPct val="110000"/>
              <a:tabLst>
                <a:tab pos="0" algn="l"/>
              </a:tabLst>
            </a:pPr>
            <a:r>
              <a:rPr lang="es-MX" sz="1000" dirty="0" smtClean="0">
                <a:solidFill>
                  <a:srgbClr val="17375E"/>
                </a:solidFill>
              </a:rPr>
              <a:t>2. Estructura del EXANI-II</a:t>
            </a:r>
          </a:p>
          <a:p>
            <a:pPr marL="179388" indent="-179388">
              <a:lnSpc>
                <a:spcPct val="125000"/>
              </a:lnSpc>
              <a:spcAft>
                <a:spcPct val="100000"/>
              </a:spcAft>
              <a:buClr>
                <a:srgbClr val="DC5F05"/>
              </a:buClr>
              <a:buSzPct val="110000"/>
              <a:tabLst>
                <a:tab pos="0" algn="l"/>
              </a:tabLst>
            </a:pPr>
            <a:r>
              <a:rPr lang="es-MX" sz="1000" b="1" dirty="0" smtClean="0">
                <a:solidFill>
                  <a:srgbClr val="0070C0"/>
                </a:solidFill>
              </a:rPr>
              <a:t>3.  Información estadística</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iseño predeterminad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rgbClr val="0F2B5B"/>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rgbClr val="0F2B5B"/>
            </a:solidFill>
            <a:effectLst/>
            <a:latin typeface="Arial"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iseño predeterminado">
  <a:themeElements>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iseño predeterminad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rgbClr val="0F2B5B"/>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rgbClr val="0F2B5B"/>
            </a:solidFill>
            <a:effectLst/>
            <a:latin typeface="Arial"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9017</TotalTime>
  <Words>1555</Words>
  <Application>Microsoft Office PowerPoint</Application>
  <PresentationFormat>Presentación en pantalla (4:3)</PresentationFormat>
  <Paragraphs>542</Paragraphs>
  <Slides>48</Slides>
  <Notes>25</Notes>
  <HiddenSlides>0</HiddenSlides>
  <MMClips>0</MMClips>
  <ScaleCrop>false</ScaleCrop>
  <HeadingPairs>
    <vt:vector size="4" baseType="variant">
      <vt:variant>
        <vt:lpstr>Tema</vt:lpstr>
      </vt:variant>
      <vt:variant>
        <vt:i4>2</vt:i4>
      </vt:variant>
      <vt:variant>
        <vt:lpstr>Títulos de diapositiva</vt:lpstr>
      </vt:variant>
      <vt:variant>
        <vt:i4>48</vt:i4>
      </vt:variant>
    </vt:vector>
  </HeadingPairs>
  <TitlesOfParts>
    <vt:vector size="50" baseType="lpstr">
      <vt:lpstr>Diseño predeterminado</vt:lpstr>
      <vt:lpstr>1_Diseño predeterminado</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vector>
  </TitlesOfParts>
  <Company>CENEVAL A.C.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CENEVAL A.C.</dc:creator>
  <cp:lastModifiedBy>Harvey</cp:lastModifiedBy>
  <cp:revision>534</cp:revision>
  <dcterms:created xsi:type="dcterms:W3CDTF">2006-06-08T19:54:40Z</dcterms:created>
  <dcterms:modified xsi:type="dcterms:W3CDTF">2011-06-16T22:25:56Z</dcterms:modified>
</cp:coreProperties>
</file>