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7" r:id="rId29"/>
    <p:sldId id="288" r:id="rId30"/>
    <p:sldId id="284" r:id="rId31"/>
    <p:sldId id="285" r:id="rId32"/>
    <p:sldId id="286" r:id="rId33"/>
    <p:sldId id="290" r:id="rId3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757"/>
    <a:srgbClr val="7A2900"/>
    <a:srgbClr val="96A226"/>
    <a:srgbClr val="5C6317"/>
    <a:srgbClr val="858F21"/>
    <a:srgbClr val="363A0E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76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\Suddirecci&#243;n%20Planeaci&#243;n%20y%20Vinculaci&#243;n\PPP\Rendici&#243;n%20de%20cuentas%202009\REND.%2520CUENTAS2009(1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style val="28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0"/>
          <c:val>
            <c:numRef>
              <c:f>Hoja1!$D$10:$D$12</c:f>
              <c:numCache>
                <c:formatCode>#,##0.00\ _€;[Red]#,##0.00\ _€</c:formatCode>
                <c:ptCount val="3"/>
                <c:pt idx="0">
                  <c:v>553239.68999999925</c:v>
                </c:pt>
                <c:pt idx="1">
                  <c:v>6393208.0900000008</c:v>
                </c:pt>
                <c:pt idx="2">
                  <c:v>877833.19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32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125876595529992E-2"/>
          <c:y val="0"/>
          <c:w val="0.94874123404470023"/>
          <c:h val="0.91627127268564545"/>
        </c:manualLayout>
      </c:layout>
      <c:pie3DChart>
        <c:varyColors val="1"/>
        <c:ser>
          <c:idx val="0"/>
          <c:order val="0"/>
          <c:explosion val="2"/>
          <c:dPt>
            <c:idx val="0"/>
            <c:explosion val="14"/>
          </c:dPt>
          <c:dPt>
            <c:idx val="2"/>
            <c:explosion val="24"/>
          </c:dPt>
          <c:dPt>
            <c:idx val="3"/>
            <c:explosion val="16"/>
          </c:dPt>
          <c:cat>
            <c:strRef>
              <c:f>Hoja1!$H$7:$H$10</c:f>
              <c:strCache>
                <c:ptCount val="4"/>
                <c:pt idx="0">
                  <c:v>Academica</c:v>
                </c:pt>
                <c:pt idx="1">
                  <c:v>Vinculacion</c:v>
                </c:pt>
                <c:pt idx="2">
                  <c:v>Planeación</c:v>
                </c:pt>
                <c:pt idx="3">
                  <c:v>Calidad</c:v>
                </c:pt>
              </c:strCache>
            </c:strRef>
          </c:cat>
          <c:val>
            <c:numRef>
              <c:f>Hoja1!$I$7:$I$10</c:f>
              <c:numCache>
                <c:formatCode>General</c:formatCode>
                <c:ptCount val="4"/>
                <c:pt idx="0">
                  <c:v>4928763.49</c:v>
                </c:pt>
                <c:pt idx="1">
                  <c:v>199002.9</c:v>
                </c:pt>
                <c:pt idx="2">
                  <c:v>1120618.8400000001</c:v>
                </c:pt>
                <c:pt idx="3">
                  <c:v>130645.68000000002</c:v>
                </c:pt>
              </c:numCache>
            </c:numRef>
          </c:val>
        </c:ser>
      </c:pie3D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72F5-5288-441C-B731-C476B807824D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00006-BC5D-464D-B4AE-ADA36DBBB6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614" t="614" r="515" b="1453"/>
          <a:stretch>
            <a:fillRect/>
          </a:stretch>
        </p:blipFill>
        <p:spPr bwMode="auto">
          <a:xfrm flipH="1">
            <a:off x="0" y="0"/>
            <a:ext cx="9144000" cy="687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494662" y="4186522"/>
            <a:ext cx="53051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b="1" dirty="0" smtClean="0">
                <a:solidFill>
                  <a:srgbClr val="CBD757"/>
                </a:solidFill>
                <a:latin typeface="Franklin Gothic Book" pitchFamily="34" charset="0"/>
              </a:rPr>
              <a:t>Informe de Rendición de Cuentas 2009</a:t>
            </a:r>
          </a:p>
          <a:p>
            <a:pPr algn="r"/>
            <a:r>
              <a:rPr lang="es-MX" sz="24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  <a:p>
            <a:pPr algn="r"/>
            <a:r>
              <a:rPr lang="es-MX" sz="1600" i="1" dirty="0" smtClean="0">
                <a:solidFill>
                  <a:srgbClr val="CBD757"/>
                </a:solidFill>
                <a:latin typeface="Franklin Gothic Book" pitchFamily="34" charset="0"/>
              </a:rPr>
              <a:t>Febrero 15 del 2010.</a:t>
            </a:r>
            <a:endParaRPr lang="es-MX" sz="1600" i="1" dirty="0">
              <a:solidFill>
                <a:srgbClr val="CBD757"/>
              </a:solidFill>
              <a:latin typeface="Franklin Gothic Boo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8289" t="12421" r="14211" b="6737"/>
          <a:stretch>
            <a:fillRect/>
          </a:stretch>
        </p:blipFill>
        <p:spPr bwMode="auto">
          <a:xfrm>
            <a:off x="7560318" y="401052"/>
            <a:ext cx="1183826" cy="77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5671" y="1379676"/>
            <a:ext cx="1251916" cy="59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26 CuadroTexto"/>
          <p:cNvSpPr txBox="1"/>
          <p:nvPr/>
        </p:nvSpPr>
        <p:spPr>
          <a:xfrm>
            <a:off x="7467202" y="1922899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700" dirty="0" smtClean="0">
                <a:solidFill>
                  <a:srgbClr val="CBD757"/>
                </a:solidFill>
                <a:latin typeface="Franklin Gothic Book" pitchFamily="34" charset="0"/>
              </a:rPr>
              <a:t>Sistema Nacional de Educación</a:t>
            </a:r>
          </a:p>
          <a:p>
            <a:pPr algn="ctr"/>
            <a:r>
              <a:rPr lang="es-MX" sz="700" dirty="0" smtClean="0">
                <a:solidFill>
                  <a:srgbClr val="CBD757"/>
                </a:solidFill>
                <a:latin typeface="Franklin Gothic Book" pitchFamily="34" charset="0"/>
              </a:rPr>
              <a:t>Superior Tecnológica</a:t>
            </a:r>
            <a:endParaRPr lang="es-MX" sz="400" dirty="0">
              <a:solidFill>
                <a:srgbClr val="CBD757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987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el Instituto Tecnológico mantiene certificados sus procesos, 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conforme a la norma ISO 9001:2000.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728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Mantener certificados nuestros procesos conforme a la norma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ISO 9001:2000.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6009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logró mantener la certificación respectiva una vez auditados de manera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directa e independiente por el IMNC.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460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al 2012 incrementar del 26% al 36% los alumnos del Instituto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como becarios PRONABES, de investigación y otros programas.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144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Incrementar a 30% los alumnos del Instituto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como becarios PRONABES, de investigación y otros programas.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62183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Con acceso al Programa Nacional de Becas para la Educación Superior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en sus variantes: Pronabes-Estatal y Bec@net Superior que contempla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becas de: Excelencia, Servicio Social, Titulación y Vinculación, se logró una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cobertura de 439 becados los cuales representan el 31% de nuestra matrícula.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256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para el 2012, incrementar a 2000 estudiantes la matrícula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 licenciatura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3664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Incrementar a 1550 estudiantes la matrícula.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4977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La matricula alcanzada fue de 1421 alumnos.</a:t>
            </a:r>
          </a:p>
          <a:p>
            <a:endParaRPr lang="es-MX" dirty="0" smtClean="0">
              <a:latin typeface="EurekaSans-Light" pitchFamily="50" charset="0"/>
              <a:cs typeface="Kartika" pitchFamily="18" charset="0"/>
            </a:endParaRP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El semestre cero por su parte recibió al menos a 150 alumnos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76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 partir del 2008, asegurar que el Centro de Información del Instituto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Tecnológico cuente con 20 computadoras con conectividad a Internet.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548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Asegurar que el Centro de Información cuente con 20 computadoras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con conectividad a Internet.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48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Los espacios disponibles han permitido la operación de al menos 13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equipos con regularidad.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783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incrementar la Infraestructura en Cómputo para mantener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un indicador de máximo 10 alumnos por computadora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235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Mantener un indicador de máximo 9 alumnos por computadora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2870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La adquisición de nuevos equipos de computo vs la rapidez en la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obsolescencia de los antiguos, dificultan alcanzar este índice,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sin embargo se ha alcanzado y mantenido la meta sexenal de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10 alumnos por computadora.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069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incrementar al 50% las aulas equipadas con TIC´s.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2838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Tener 8 aulas equipadas con TIC´s.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230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tienen al momento solo 6 aulas equipadas con TIC´s.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El equipamiento faltante se encuentra en proceso de licitación.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4887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para el 2012, se tengan 40 computadoras conectadas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 la red académica de internet II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016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Contar con 5 computadoras conectadas a la red académica de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internet II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3589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Solo se cuenta con la conexión a Internet II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012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que en el 2012, 2 programas educativos de licenciatura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se orienten al desarrollo de competencias profesionales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4685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Lograr que 1 programa educativo se orienten al desarrollo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de competencias profesionales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44579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Los 5 programas de estudio ofertados por el Instituto,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están ya en su nuevo ingreso, orientados al desarrollo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de competencias profesionales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4836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 lograr que el 80% de los estudiantes participen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en actividades culturales, cívicas, deportivas y recreativas.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246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Lograr que el 74.32% de los estudiantes participen en actividades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culturales, cívicas, deportivas y recreativas.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1886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logró involucrar en actividades culturales, cívicas, deportivas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y recreativas, a 1053 alumnos, los cuales representan un 74.1 %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de la matricula escolar.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116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incrementar al 10% los estudiantes que participan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en eventos de creatividad, emprendedores y ciencias básicas.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4764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Incrementar 120 los estudiantes que participan en eventos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de creatividad, emprendedores y ciencias básicas.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4987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La cantidad de alumnos que logró participar en estos eventos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solo </a:t>
            </a:r>
            <a:r>
              <a:rPr lang="es-MX" dirty="0" smtClean="0">
                <a:latin typeface="EurekaSans-Light" pitchFamily="50" charset="0"/>
                <a:cs typeface="Kartika" pitchFamily="18" charset="0"/>
              </a:rPr>
              <a:t>llegó </a:t>
            </a:r>
            <a:r>
              <a:rPr lang="es-MX" dirty="0" smtClean="0">
                <a:latin typeface="EurekaSans-Light" pitchFamily="50" charset="0"/>
                <a:cs typeface="Kartika" pitchFamily="18" charset="0"/>
              </a:rPr>
              <a:t>a 38.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420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507503" y="1095552"/>
            <a:ext cx="2385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32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Presentación</a:t>
            </a:r>
            <a:endParaRPr lang="es-MX" sz="3200" b="1" dirty="0">
              <a:solidFill>
                <a:srgbClr val="CBD757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INSTITUTO TECNOLÓGICO DE DELICIAS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64064" y="1905137"/>
            <a:ext cx="60083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EL Instituto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Tecnológico de Delicias fiel a su vocación de superación y excelencia, y ante los nuevos retos que enfrenta la Educación Superior Tecnológica como factor fundamental para el desarrollo de nuestro país, presenta su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Informe de Rendición de Cuentas 2009,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mismo que contiene los esfuerzos realizados en base a los objetivos, políticas y líneas de acción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de nuestro Programa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Institucional de Innovación y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Desarrollo.</a:t>
            </a:r>
          </a:p>
          <a:p>
            <a:pPr algn="just"/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La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información que presento a Ustedes se estructura en base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a la evaluación del Programa de Trabajo Anual 2009, a la captación y el ejercicio de los recursos que hicieron posible su realización, la Infraestructura y el equipamiento que permiten evidenciar físicamente los avances, el soporte recibido del Programa de Apoyo a la Formación Profesional auspiciado por </a:t>
            </a:r>
            <a:r>
              <a:rPr lang="es-MX" sz="1600" dirty="0" smtClean="0">
                <a:latin typeface="EurekaSans-LightCaps" pitchFamily="50" charset="0"/>
                <a:cs typeface="Kartika" pitchFamily="18" charset="0"/>
              </a:rPr>
              <a:t>Anuies, </a:t>
            </a:r>
            <a:r>
              <a:rPr lang="es-MX" sz="1600" i="1" dirty="0" smtClean="0">
                <a:latin typeface="EurekaSans-Light" pitchFamily="50" charset="0"/>
                <a:cs typeface="Kartika" pitchFamily="18" charset="0"/>
              </a:rPr>
              <a:t>el resultado de nuestro Programa integral de Fortalecimiento Institucional y las plazas radicadas a nuestro plantel para fortalecer la función educativa, sembradora de Líderes.</a:t>
            </a:r>
            <a:endParaRPr lang="es-MX" sz="1600" i="1" dirty="0" smtClean="0">
              <a:latin typeface="EurekaSans-Light" pitchFamily="50" charset="0"/>
              <a:cs typeface="Kartika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761019" y="581817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Caps" pitchFamily="50" charset="0"/>
                <a:cs typeface="Kartika" pitchFamily="18" charset="0"/>
              </a:rPr>
              <a:t>Director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5458200" y="5640149"/>
            <a:ext cx="233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Times New Roman" pitchFamily="18" charset="0"/>
                <a:cs typeface="Times New Roman" pitchFamily="18" charset="0"/>
              </a:rPr>
              <a:t>Ing. José Luis Zapata Dávila</a:t>
            </a:r>
            <a:endParaRPr lang="es-MX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242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lograr que el 30% de los estudiantes y profesores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desarrollen competencias en el dominio de una segunda lengua.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4942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Lograr que el 20% de los estudiantes y profesores desarrollen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competencias en el dominio de una segunda lengua.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239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El porcentaje de estudiantes que desarrolla competencias en una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segunda lengua llegó a 19.35%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829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lograr que el 100% de los estudiantes realicen su 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Servicio social en programas de interés público y desarrollo comunitario.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4758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Lograr que 200 estudiantes realicen su servicio social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en programas de interés público y desarrollo comunitario.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314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La cantidad de alumnos que aplicaron su servicio social en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programas de interés público y desarrollo comunitario fue de 119.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3191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Conformar el Consejo de Vinculación.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3808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Conformar y operar el Consejo de Vinculación.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380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El Instituto cuenta ya con un Consejo de Vinculación, integrado y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operado por Organizaciones de la iniciativa privada y pública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de nuestra ciudad.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4506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al 2012, que 4 profesores desarrollen actividades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 investigación.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487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Al menos 1 profesor desarrolle actividades de investigación.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4594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No se cuenta con docentes desarrollando investigación.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4106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Operará el Procedimiento Técnico-Administrativo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dar seguimiento al 20% de los egresados.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4087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Operará el Procedimiento Técnico-Administrativo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dar seguimiento a 100 egresados.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0129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No se ha aplicado dicho procedimiento. El seguimiento por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consecuencia no es formal y no se cuenta con registro exacto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de su magnitud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4947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 partir de 2009, el Instituto participará en el 100% de las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convocatorias del Programa de Fortalecimiento Institucional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113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Participará en la convocatoria del Programa de Fortalecimiento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Institucional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2132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Se participó en la convocatoria del Programa de Fortalecimiento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Institucional, sustentando el proyecto:</a:t>
            </a:r>
          </a:p>
          <a:p>
            <a:endParaRPr lang="es-MX" i="1" dirty="0" smtClean="0">
              <a:latin typeface="EurekaSans-Light" pitchFamily="50" charset="0"/>
              <a:cs typeface="Kartika" pitchFamily="18" charset="0"/>
            </a:endParaRP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Construcción y equipamiento de la 2</a:t>
            </a:r>
            <a:r>
              <a:rPr lang="es-MX" i="1" baseline="20000" dirty="0" smtClean="0">
                <a:latin typeface="EurekaSans-Light" pitchFamily="50" charset="0"/>
                <a:cs typeface="Kartika" pitchFamily="18" charset="0"/>
              </a:rPr>
              <a:t>da</a:t>
            </a:r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 etapa de la unidad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Académico Departamental dada la apertura de la carrera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 Ingeniería en Gestión Empresarial.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00238" y="862721"/>
            <a:ext cx="5865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Captación y Ejercicio de Recursos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2935" y="2036222"/>
            <a:ext cx="25442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Captación de Recursos</a:t>
            </a:r>
          </a:p>
        </p:txBody>
      </p:sp>
      <p:graphicFrame>
        <p:nvGraphicFramePr>
          <p:cNvPr id="7" name="2 Gráfico"/>
          <p:cNvGraphicFramePr/>
          <p:nvPr/>
        </p:nvGraphicFramePr>
        <p:xfrm>
          <a:off x="1565618" y="2791472"/>
          <a:ext cx="5844585" cy="3762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621988" y="4560120"/>
            <a:ext cx="1936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Ingresos Propios</a:t>
            </a:r>
          </a:p>
          <a:p>
            <a:pPr algn="ctr"/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" pitchFamily="50" charset="0"/>
                <a:cs typeface="Kartika" pitchFamily="18" charset="0"/>
              </a:rPr>
              <a:t>$6,393,208.09</a:t>
            </a:r>
            <a:endParaRPr lang="es-MX" sz="2000" dirty="0" smtClean="0">
              <a:solidFill>
                <a:schemeClr val="accent2">
                  <a:lumMod val="20000"/>
                  <a:lumOff val="80000"/>
                </a:schemeClr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6273" y="2491839"/>
            <a:ext cx="1635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Gasto Directo</a:t>
            </a:r>
          </a:p>
          <a:p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" pitchFamily="50" charset="0"/>
                <a:cs typeface="Kartika" pitchFamily="18" charset="0"/>
              </a:rPr>
              <a:t>$553,239.69</a:t>
            </a:r>
            <a:endParaRPr lang="es-MX" sz="20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22146" y="2527466"/>
            <a:ext cx="1504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Pafp - Anuies</a:t>
            </a:r>
          </a:p>
          <a:p>
            <a:pPr algn="r"/>
            <a:r>
              <a:rPr lang="es-MX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 </a:t>
            </a:r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" pitchFamily="50" charset="0"/>
                <a:cs typeface="Kartika" pitchFamily="18" charset="0"/>
              </a:rPr>
              <a:t>$877,833.19</a:t>
            </a:r>
            <a:endParaRPr lang="es-MX" sz="2000" dirty="0" smtClean="0">
              <a:solidFill>
                <a:schemeClr val="accent2">
                  <a:lumMod val="20000"/>
                  <a:lumOff val="80000"/>
                </a:schemeClr>
              </a:solidFill>
              <a:latin typeface="EurekaSans-LightCaps" pitchFamily="50" charset="0"/>
              <a:cs typeface="Kartik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100238" y="862721"/>
            <a:ext cx="5865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Captación y Ejercicio de Recursos </a:t>
            </a:r>
          </a:p>
        </p:txBody>
      </p:sp>
      <p:graphicFrame>
        <p:nvGraphicFramePr>
          <p:cNvPr id="27" name="1 Gráfico"/>
          <p:cNvGraphicFramePr/>
          <p:nvPr/>
        </p:nvGraphicFramePr>
        <p:xfrm>
          <a:off x="1555669" y="3158833"/>
          <a:ext cx="6173651" cy="3699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27 CuadroTexto"/>
          <p:cNvSpPr txBox="1"/>
          <p:nvPr/>
        </p:nvSpPr>
        <p:spPr>
          <a:xfrm>
            <a:off x="3945636" y="4629399"/>
            <a:ext cx="2231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Proceso </a:t>
            </a:r>
            <a:r>
              <a:rPr lang="es-MX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 Académico</a:t>
            </a:r>
          </a:p>
          <a:p>
            <a:pPr algn="ctr"/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" pitchFamily="50" charset="0"/>
                <a:cs typeface="Kartika" pitchFamily="18" charset="0"/>
              </a:rPr>
              <a:t>$4,928.763.49</a:t>
            </a:r>
            <a:endParaRPr lang="es-MX" sz="2000" dirty="0" smtClean="0">
              <a:solidFill>
                <a:schemeClr val="accent2">
                  <a:lumMod val="20000"/>
                  <a:lumOff val="80000"/>
                </a:schemeClr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729841" y="2739243"/>
            <a:ext cx="2240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i="1" dirty="0" smtClean="0">
                <a:solidFill>
                  <a:srgbClr val="7A2900"/>
                </a:solidFill>
                <a:latin typeface="EurekaSans-LightCaps" pitchFamily="50" charset="0"/>
                <a:cs typeface="Kartika" pitchFamily="18" charset="0"/>
              </a:rPr>
              <a:t>Proceso</a:t>
            </a:r>
            <a:r>
              <a:rPr lang="es-MX" sz="2000" b="1" dirty="0" smtClean="0">
                <a:solidFill>
                  <a:srgbClr val="7A2900"/>
                </a:solidFill>
                <a:latin typeface="EurekaSans-LightCaps" pitchFamily="50" charset="0"/>
                <a:cs typeface="Kartika" pitchFamily="18" charset="0"/>
              </a:rPr>
              <a:t> Planeación</a:t>
            </a:r>
            <a:endParaRPr lang="es-MX" sz="2000" dirty="0" smtClean="0">
              <a:solidFill>
                <a:srgbClr val="7A2900"/>
              </a:solidFill>
              <a:latin typeface="EurekaSans-LightCaps" pitchFamily="50" charset="0"/>
              <a:cs typeface="Kartika" pitchFamily="18" charset="0"/>
            </a:endParaRPr>
          </a:p>
          <a:p>
            <a:r>
              <a:rPr lang="es-MX" sz="2000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$1,120,618.84</a:t>
            </a:r>
            <a:endParaRPr lang="es-MX" sz="2000" dirty="0" smtClean="0">
              <a:solidFill>
                <a:srgbClr val="7A2900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11921" y="2679866"/>
            <a:ext cx="23243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Proceso</a:t>
            </a:r>
            <a:r>
              <a:rPr lang="es-MX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Caps" pitchFamily="50" charset="0"/>
                <a:cs typeface="Kartika" pitchFamily="18" charset="0"/>
              </a:rPr>
              <a:t> Vinculación</a:t>
            </a:r>
          </a:p>
          <a:p>
            <a:pPr algn="ctr"/>
            <a:r>
              <a:rPr lang="es-MX" sz="20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EurekaSans-Light" pitchFamily="50" charset="0"/>
                <a:cs typeface="Kartika" pitchFamily="18" charset="0"/>
              </a:rPr>
              <a:t>$199,002.90</a:t>
            </a:r>
            <a:endParaRPr lang="es-MX" sz="2000" dirty="0" smtClean="0">
              <a:solidFill>
                <a:schemeClr val="accent2">
                  <a:lumMod val="20000"/>
                  <a:lumOff val="80000"/>
                </a:schemeClr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752285" y="3806047"/>
            <a:ext cx="1861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i="1" dirty="0" smtClean="0">
                <a:solidFill>
                  <a:srgbClr val="7A2900"/>
                </a:solidFill>
                <a:latin typeface="EurekaSans-LightCaps" pitchFamily="50" charset="0"/>
                <a:cs typeface="Kartika" pitchFamily="18" charset="0"/>
              </a:rPr>
              <a:t>Proceso</a:t>
            </a:r>
            <a:r>
              <a:rPr lang="es-MX" sz="2000" b="1" dirty="0" smtClean="0">
                <a:solidFill>
                  <a:srgbClr val="7A2900"/>
                </a:solidFill>
                <a:latin typeface="EurekaSans-LightCaps" pitchFamily="50" charset="0"/>
                <a:cs typeface="Kartika" pitchFamily="18" charset="0"/>
              </a:rPr>
              <a:t> Calidad</a:t>
            </a:r>
          </a:p>
          <a:p>
            <a:pPr algn="ctr"/>
            <a:r>
              <a:rPr lang="es-MX" sz="2000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$130,645.68</a:t>
            </a:r>
            <a:endParaRPr lang="es-MX" sz="2000" dirty="0" smtClean="0">
              <a:solidFill>
                <a:srgbClr val="7A2900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52935" y="2036222"/>
            <a:ext cx="2425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Ejercicio de Recursos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948309" y="862721"/>
            <a:ext cx="3972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Infraestructura y Equipamiento</a:t>
            </a:r>
            <a:endParaRPr lang="es-MX" sz="2400" i="1" dirty="0" smtClean="0">
              <a:solidFill>
                <a:srgbClr val="CBD757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9356" y="1371211"/>
            <a:ext cx="1953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Infraestructura:</a:t>
            </a:r>
            <a:endParaRPr lang="es-MX" dirty="0" smtClean="0">
              <a:latin typeface="EurekaSans-Light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99283" y="1772992"/>
            <a:ext cx="5009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Instalación del Departamento de metal mecánica</a:t>
            </a:r>
            <a:endParaRPr lang="es-MX" dirty="0" smtClean="0">
              <a:latin typeface="EurekaSans-Light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599145" y="2107001"/>
            <a:ext cx="34131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10 Cubículos individuales para docentes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Sala de juntas Departamental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Oficina para la Jefatura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Espacio para equipos de cómputo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Espacio para archivo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Sanitarios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Aire Acondicionado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Red de Internet</a:t>
            </a:r>
            <a:endParaRPr lang="es-MX" i="1" dirty="0">
              <a:latin typeface="EurekaSans-Light" pitchFamily="50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597308" y="4336017"/>
            <a:ext cx="4593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Instalación del Área de Servicios Académicos</a:t>
            </a:r>
            <a:endParaRPr lang="es-MX" dirty="0" smtClean="0">
              <a:latin typeface="EurekaSans-Light" pitchFamily="50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597170" y="4670026"/>
            <a:ext cx="27619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2 Salas de Titulación - Tutorías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1 Cubículo individual de Tutoría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Oficina de Tutorías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Oficina de Atención Psicológica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Sala de Espera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Sanitarios 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Aire Acondicionado</a:t>
            </a:r>
            <a:endParaRPr lang="es-MX" i="1" dirty="0">
              <a:latin typeface="EurekaSans-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948309" y="862721"/>
            <a:ext cx="3972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Infraestructura y Equipamiento</a:t>
            </a:r>
            <a:endParaRPr lang="es-MX" sz="2400" i="1" dirty="0" smtClean="0">
              <a:solidFill>
                <a:srgbClr val="CBD757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9356" y="1881850"/>
            <a:ext cx="1670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Equipamiento:</a:t>
            </a:r>
            <a:endParaRPr lang="es-MX" dirty="0" smtClean="0">
              <a:latin typeface="EurekaSans-Light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99283" y="2283631"/>
            <a:ext cx="4608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Vehículo de </a:t>
            </a:r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Pasajeros </a:t>
            </a:r>
            <a:r>
              <a:rPr lang="es-ES" sz="2000" dirty="0" smtClean="0">
                <a:latin typeface="EurekaSans-LightCaps" pitchFamily="50" charset="0"/>
                <a:cs typeface="Kartika" pitchFamily="18" charset="0"/>
              </a:rPr>
              <a:t>Merceds Benz </a:t>
            </a:r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Sprinter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599145" y="2617640"/>
            <a:ext cx="27847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17 Pasajeros + Conductor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Extra larga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Techo Alto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Maletero interior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Calefacción/Aire acondicionado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Sonido</a:t>
            </a:r>
          </a:p>
          <a:p>
            <a:pPr>
              <a:buFont typeface="Arial" pitchFamily="34" charset="0"/>
              <a:buChar char="•"/>
            </a:pPr>
            <a:r>
              <a:rPr lang="es-MX" i="1" dirty="0" smtClean="0">
                <a:latin typeface="EurekaSans-Light" pitchFamily="50" charset="0"/>
              </a:rPr>
              <a:t> 2 pantallas de TV</a:t>
            </a:r>
          </a:p>
          <a:p>
            <a:pPr>
              <a:buFont typeface="Arial" pitchFamily="34" charset="0"/>
              <a:buChar char="•"/>
            </a:pPr>
            <a:endParaRPr lang="es-MX" i="1" dirty="0">
              <a:latin typeface="EurekaSans-Light" pitchFamily="50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597308" y="4775453"/>
            <a:ext cx="4286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Entrega de Equipo Licitado desde el 2008.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607208" y="5248478"/>
            <a:ext cx="7224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Existe equipo en Proceso de Licitación, con recurso anterior al 2009.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42067"/>
          <a:stretch>
            <a:fillRect/>
          </a:stretch>
        </p:blipFill>
        <p:spPr bwMode="auto">
          <a:xfrm>
            <a:off x="0" y="2"/>
            <a:ext cx="9144000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976991" y="1095552"/>
            <a:ext cx="1915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32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Contenido</a:t>
            </a:r>
            <a:endParaRPr lang="es-MX" sz="3200" b="1" dirty="0">
              <a:solidFill>
                <a:srgbClr val="CBD757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05697" y="1838229"/>
            <a:ext cx="574817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Evaluación del Programa de Trabajo</a:t>
            </a:r>
          </a:p>
          <a:p>
            <a:pPr algn="r"/>
            <a:endParaRPr lang="es-MX" sz="2400" dirty="0" smtClean="0">
              <a:latin typeface="EurekaSans-LightCaps" pitchFamily="50" charset="0"/>
              <a:cs typeface="Kartika" pitchFamily="18" charset="0"/>
            </a:endParaRPr>
          </a:p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Captación y Ejercicio de Recursos</a:t>
            </a:r>
          </a:p>
          <a:p>
            <a:pPr algn="r"/>
            <a:endParaRPr lang="es-MX" sz="2400" dirty="0" smtClean="0">
              <a:latin typeface="EurekaSans-LightCaps" pitchFamily="50" charset="0"/>
              <a:cs typeface="Kartika" pitchFamily="18" charset="0"/>
            </a:endParaRPr>
          </a:p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Infraestructura y Equipamiento</a:t>
            </a:r>
          </a:p>
          <a:p>
            <a:pPr algn="r"/>
            <a:endParaRPr lang="es-MX" sz="2400" dirty="0" smtClean="0">
              <a:latin typeface="EurekaSans-LightCaps" pitchFamily="50" charset="0"/>
              <a:cs typeface="Kartika" pitchFamily="18" charset="0"/>
            </a:endParaRPr>
          </a:p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Programa de Apoyo a la Formación Profesional</a:t>
            </a:r>
          </a:p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ANUIES</a:t>
            </a:r>
          </a:p>
          <a:p>
            <a:pPr algn="r"/>
            <a:endParaRPr lang="es-MX" sz="2400" dirty="0" smtClean="0">
              <a:latin typeface="EurekaSans-LightCaps" pitchFamily="50" charset="0"/>
              <a:cs typeface="Kartika" pitchFamily="18" charset="0"/>
            </a:endParaRPr>
          </a:p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Programa Integral de Fortalecimiento</a:t>
            </a:r>
          </a:p>
          <a:p>
            <a:pPr algn="r"/>
            <a:endParaRPr lang="es-MX" sz="2400" dirty="0" smtClean="0">
              <a:latin typeface="EurekaSans-LightCaps" pitchFamily="50" charset="0"/>
              <a:cs typeface="Kartika" pitchFamily="18" charset="0"/>
            </a:endParaRPr>
          </a:p>
          <a:p>
            <a:pPr algn="r"/>
            <a:r>
              <a:rPr lang="es-MX" sz="2400" dirty="0" smtClean="0">
                <a:latin typeface="EurekaSans-LightCaps" pitchFamily="50" charset="0"/>
                <a:cs typeface="Kartika" pitchFamily="18" charset="0"/>
              </a:rPr>
              <a:t>Plazas radicadas</a:t>
            </a:r>
            <a:endParaRPr lang="es-MX" sz="2400" dirty="0">
              <a:latin typeface="EurekaSans-LightCaps" pitchFamily="50" charset="0"/>
              <a:cs typeface="Kartik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72951" y="862721"/>
            <a:ext cx="5748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Programa de Apoyo a la Formación Profesional</a:t>
            </a:r>
          </a:p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ANUIES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23437" y="2012012"/>
            <a:ext cx="783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Lograr que para el 2010 96 docentes reciban</a:t>
            </a:r>
          </a:p>
          <a:p>
            <a:r>
              <a:rPr lang="es-MX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capacitación en el área de educación basada en competencias</a:t>
            </a:r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		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$150,000.00</a:t>
            </a:r>
            <a:endParaRPr lang="es-MX" i="1" dirty="0" smtClean="0">
              <a:latin typeface="EurekaSans-Light" pitchFamily="50" charset="0"/>
              <a:cs typeface="Kartik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41725" y="3174129"/>
            <a:ext cx="781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Complementar la capacitación de 25 tutores en temas afines</a:t>
            </a:r>
            <a:r>
              <a:rPr lang="es-MX" dirty="0" smtClean="0">
                <a:latin typeface="EurekaSans-Light" pitchFamily="50" charset="0"/>
                <a:cs typeface="Kartika" pitchFamily="18" charset="0"/>
              </a:rPr>
              <a:t>		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$126,000.00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31109" y="1691835"/>
            <a:ext cx="5186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Diseño Curricular por Competencias profesionales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37205" y="2855854"/>
            <a:ext cx="6726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Fortalecimiento del Impacto del Sistema Institucional de Tutorías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45209" y="3969453"/>
            <a:ext cx="783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Becar a 10 alumnos para que contacten proyecto de </a:t>
            </a:r>
          </a:p>
          <a:p>
            <a:r>
              <a:rPr lang="es-MX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Residencia Profesional Foránea					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$120,000.00</a:t>
            </a:r>
            <a:endParaRPr lang="es-MX" i="1" dirty="0" smtClean="0">
              <a:solidFill>
                <a:srgbClr val="7A2900"/>
              </a:solidFill>
              <a:latin typeface="EurekaSans-Light" pitchFamily="50" charset="0"/>
              <a:cs typeface="Kartika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63497" y="5024695"/>
            <a:ext cx="7725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Certificar el nivel de dominio del idioma Inglés a 70 alumnos que</a:t>
            </a:r>
          </a:p>
          <a:p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hayan aprobado el programa			  	    	    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$55,833.19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52881" y="3649276"/>
            <a:ext cx="4968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Prácticas o estancias profesionales más eficaces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58977" y="4706420"/>
            <a:ext cx="5886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Mejores Estrategias para el Aprendizaje del Idioma Inglés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61522" y="6079603"/>
            <a:ext cx="7843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Contar con un 60% de los proyectos comunitarios de servicio social </a:t>
            </a:r>
          </a:p>
          <a:p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en las zonas más necesitadas.					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  <a:cs typeface="Kartika" pitchFamily="18" charset="0"/>
              </a:rPr>
              <a:t>$426,000.00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57002" y="5761328"/>
            <a:ext cx="7180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latin typeface="EurekaSans-LightCaps" pitchFamily="50" charset="0"/>
                <a:cs typeface="Kartika" pitchFamily="18" charset="0"/>
              </a:rPr>
              <a:t>Incorporación del Servicio Social al proceso de Formación Profesional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833580" y="862721"/>
            <a:ext cx="5087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Programa Integral de Fortalecimiento </a:t>
            </a:r>
            <a:r>
              <a:rPr lang="es-MX" sz="2400" i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PIF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49356" y="1715586"/>
            <a:ext cx="851194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Programa de Ampliación de la Oferta educativa  </a:t>
            </a:r>
            <a:r>
              <a:rPr lang="es-MX" sz="2000" b="1" i="1" dirty="0" smtClean="0">
                <a:latin typeface="EurekaSans-LightCaps" pitchFamily="50" charset="0"/>
                <a:cs typeface="Kartika" pitchFamily="18" charset="0"/>
              </a:rPr>
              <a:t>PAOE</a:t>
            </a:r>
          </a:p>
          <a:p>
            <a:endParaRPr lang="es-MX" sz="1050" b="1" i="1" dirty="0" smtClean="0">
              <a:latin typeface="EurekaSans-LightCaps" pitchFamily="50" charset="0"/>
              <a:cs typeface="Kartika" pitchFamily="18" charset="0"/>
            </a:endParaRPr>
          </a:p>
          <a:p>
            <a:r>
              <a:rPr lang="es-MX" b="1" i="1" dirty="0" smtClean="0">
                <a:latin typeface="EurekaSans-Light" pitchFamily="50" charset="0"/>
              </a:rPr>
              <a:t>Objetivo: </a:t>
            </a:r>
            <a:r>
              <a:rPr lang="es-MX" dirty="0" smtClean="0">
                <a:latin typeface="EurekaSans-Light" pitchFamily="50" charset="0"/>
              </a:rPr>
              <a:t>	 Asegurar la infraestructura de espacios educativos que permita atender la demanda educativa.</a:t>
            </a:r>
          </a:p>
          <a:p>
            <a:r>
              <a:rPr lang="es-MX" b="1" i="1" dirty="0" smtClean="0">
                <a:latin typeface="EurekaSans-Light" pitchFamily="50" charset="0"/>
              </a:rPr>
              <a:t>Objetivo Particular:</a:t>
            </a:r>
            <a:r>
              <a:rPr lang="es-MX" dirty="0" smtClean="0">
                <a:latin typeface="EurekaSans-Light" pitchFamily="50" charset="0"/>
              </a:rPr>
              <a:t>	Creación de nuevos programas o fortalecimiento de los programas recién creados.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667924" y="3104519"/>
            <a:ext cx="4240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CBD757"/>
                </a:solidFill>
                <a:latin typeface="EurekaSans-Light" pitchFamily="50" charset="0"/>
              </a:rPr>
              <a:t>Incrementar en un 100% la matrícula en la carrera:</a:t>
            </a:r>
          </a:p>
          <a:p>
            <a:r>
              <a:rPr lang="es-MX" dirty="0" smtClean="0">
                <a:solidFill>
                  <a:srgbClr val="CBD757"/>
                </a:solidFill>
                <a:latin typeface="EurekaSans-Light" pitchFamily="50" charset="0"/>
              </a:rPr>
              <a:t>Ingeniería en Gestión Empresarial (IGEM).</a:t>
            </a:r>
            <a:endParaRPr lang="es-MX" dirty="0">
              <a:solidFill>
                <a:srgbClr val="CBD757"/>
              </a:solidFill>
              <a:latin typeface="EurekaSans-Light" pitchFamily="50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677824" y="3898169"/>
            <a:ext cx="4121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CBD757"/>
                </a:solidFill>
                <a:latin typeface="EurekaSans-Light" pitchFamily="50" charset="0"/>
              </a:rPr>
              <a:t>Asegurar la aplicación de las TIC´s en la carrera de</a:t>
            </a:r>
          </a:p>
          <a:p>
            <a:r>
              <a:rPr lang="es-MX" dirty="0" smtClean="0">
                <a:solidFill>
                  <a:srgbClr val="CBD757"/>
                </a:solidFill>
                <a:latin typeface="EurekaSans-Light" pitchFamily="50" charset="0"/>
              </a:rPr>
              <a:t>IGEM.</a:t>
            </a:r>
            <a:endParaRPr lang="es-MX" dirty="0">
              <a:solidFill>
                <a:srgbClr val="CBD757"/>
              </a:solidFill>
              <a:latin typeface="EurekaSans-Light" pitchFamily="50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687719" y="4549320"/>
            <a:ext cx="393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rgbClr val="CBD757"/>
                </a:solidFill>
                <a:latin typeface="EurekaSans-Light" pitchFamily="50" charset="0"/>
              </a:rPr>
              <a:t>Preparar el cumplimiento de los requisitos para</a:t>
            </a:r>
          </a:p>
          <a:p>
            <a:r>
              <a:rPr lang="es-MX" dirty="0" smtClean="0">
                <a:solidFill>
                  <a:srgbClr val="CBD757"/>
                </a:solidFill>
                <a:latin typeface="EurekaSans-Light" pitchFamily="50" charset="0"/>
              </a:rPr>
              <a:t>lograr la acreditación de IGEM.</a:t>
            </a:r>
            <a:endParaRPr lang="es-MX" dirty="0">
              <a:solidFill>
                <a:srgbClr val="CBD757"/>
              </a:solidFill>
              <a:latin typeface="EurekaSans-Light" pitchFamily="50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677821" y="2817529"/>
            <a:ext cx="872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Metas: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411160" y="5664539"/>
            <a:ext cx="8667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</a:rPr>
              <a:t>Construcción y equipamiento del 2</a:t>
            </a:r>
            <a:r>
              <a:rPr lang="es-MX" baseline="30000" dirty="0" smtClean="0">
                <a:solidFill>
                  <a:srgbClr val="7A2900"/>
                </a:solidFill>
                <a:latin typeface="EurekaSans-Light" pitchFamily="50" charset="0"/>
              </a:rPr>
              <a:t>do</a:t>
            </a:r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</a:rPr>
              <a:t> nivel de la Unidad Académica Departamental. (7 aulas y 1 Laboratorios).</a:t>
            </a:r>
          </a:p>
          <a:p>
            <a:r>
              <a:rPr lang="es-MX" dirty="0" smtClean="0">
                <a:solidFill>
                  <a:srgbClr val="7A2900"/>
                </a:solidFill>
                <a:latin typeface="EurekaSans-Light" pitchFamily="50" charset="0"/>
              </a:rPr>
              <a:t>Con un monto de 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</a:rPr>
              <a:t>$13,000,000.00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391887" y="5332030"/>
            <a:ext cx="1788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 smtClean="0">
                <a:latin typeface="EurekaSans-Light" pitchFamily="50" charset="0"/>
              </a:rPr>
              <a:t>Recurso Solicitado: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762908" y="862721"/>
            <a:ext cx="2158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Plazas Radicadas</a:t>
            </a:r>
            <a:endParaRPr lang="es-MX" sz="2400" i="1" dirty="0" smtClean="0">
              <a:solidFill>
                <a:srgbClr val="CBD757"/>
              </a:solidFill>
              <a:latin typeface="EurekaSans-LightCaps" pitchFamily="50" charset="0"/>
              <a:cs typeface="Kartika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016812" y="1964968"/>
            <a:ext cx="483997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 smtClean="0">
                <a:latin typeface="EurekaSans-Light" pitchFamily="50" charset="0"/>
              </a:rPr>
              <a:t>Fecha:</a:t>
            </a:r>
            <a:r>
              <a:rPr lang="es-MX" i="1" dirty="0" smtClean="0">
                <a:latin typeface="EurekaSans-Light" pitchFamily="50" charset="0"/>
              </a:rPr>
              <a:t>	9 de marzo del 2009</a:t>
            </a:r>
          </a:p>
          <a:p>
            <a:r>
              <a:rPr lang="es-MX" b="1" i="1" dirty="0" smtClean="0">
                <a:latin typeface="EurekaSans-Light" pitchFamily="50" charset="0"/>
              </a:rPr>
              <a:t>Cantidad:</a:t>
            </a:r>
            <a:r>
              <a:rPr lang="es-MX" i="1" dirty="0" smtClean="0">
                <a:latin typeface="EurekaSans-Light" pitchFamily="50" charset="0"/>
              </a:rPr>
              <a:t>	10 plazas </a:t>
            </a:r>
          </a:p>
          <a:p>
            <a:r>
              <a:rPr lang="es-MX" b="1" i="1" dirty="0" smtClean="0">
                <a:latin typeface="EurekaSans-Light" pitchFamily="50" charset="0"/>
              </a:rPr>
              <a:t>Categoría: </a:t>
            </a:r>
            <a:r>
              <a:rPr lang="es-MX" i="1" dirty="0" smtClean="0">
                <a:latin typeface="EurekaSans-Light" pitchFamily="50" charset="0"/>
              </a:rPr>
              <a:t>E3519  </a:t>
            </a:r>
          </a:p>
          <a:p>
            <a:r>
              <a:rPr lang="es-MX" b="1" i="1" dirty="0" smtClean="0">
                <a:latin typeface="EurekaSans-Light" pitchFamily="50" charset="0"/>
              </a:rPr>
              <a:t>Tamaño:</a:t>
            </a:r>
            <a:r>
              <a:rPr lang="es-MX" i="1" dirty="0" smtClean="0">
                <a:latin typeface="EurekaSans-Light" pitchFamily="50" charset="0"/>
              </a:rPr>
              <a:t>	de 4 Horas cada una para un total de 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</a:rPr>
              <a:t>40 Horas</a:t>
            </a:r>
          </a:p>
          <a:p>
            <a:endParaRPr lang="es-MX" i="1" dirty="0" smtClean="0">
              <a:latin typeface="EurekaSans-Light" pitchFamily="50" charset="0"/>
            </a:endParaRPr>
          </a:p>
          <a:p>
            <a:r>
              <a:rPr lang="es-MX" b="1" i="1" dirty="0" smtClean="0">
                <a:latin typeface="EurekaSans-Light" pitchFamily="50" charset="0"/>
              </a:rPr>
              <a:t>Fecha:</a:t>
            </a:r>
            <a:r>
              <a:rPr lang="es-MX" i="1" dirty="0" smtClean="0">
                <a:latin typeface="EurekaSans-Light" pitchFamily="50" charset="0"/>
              </a:rPr>
              <a:t>	3 de Julio del 2009</a:t>
            </a:r>
          </a:p>
          <a:p>
            <a:r>
              <a:rPr lang="es-MX" b="1" i="1" dirty="0" smtClean="0">
                <a:latin typeface="EurekaSans-Light" pitchFamily="50" charset="0"/>
              </a:rPr>
              <a:t>Cantidad:</a:t>
            </a:r>
            <a:r>
              <a:rPr lang="es-MX" i="1" dirty="0" smtClean="0">
                <a:latin typeface="EurekaSans-Light" pitchFamily="50" charset="0"/>
              </a:rPr>
              <a:t>	15 Plazas</a:t>
            </a:r>
          </a:p>
          <a:p>
            <a:r>
              <a:rPr lang="es-MX" b="1" i="1" dirty="0" smtClean="0">
                <a:latin typeface="EurekaSans-Light" pitchFamily="50" charset="0"/>
              </a:rPr>
              <a:t>Categoría:	</a:t>
            </a:r>
            <a:r>
              <a:rPr lang="es-MX" i="1" dirty="0" smtClean="0">
                <a:latin typeface="EurekaSans-Light" pitchFamily="50" charset="0"/>
              </a:rPr>
              <a:t>E3519</a:t>
            </a:r>
          </a:p>
          <a:p>
            <a:r>
              <a:rPr lang="es-MX" b="1" i="1" dirty="0" smtClean="0">
                <a:latin typeface="EurekaSans-Light" pitchFamily="50" charset="0"/>
              </a:rPr>
              <a:t>Tamaño:</a:t>
            </a:r>
            <a:r>
              <a:rPr lang="es-MX" i="1" dirty="0" smtClean="0">
                <a:latin typeface="EurekaSans-Light" pitchFamily="50" charset="0"/>
              </a:rPr>
              <a:t>	de  3, 4, 5 y 6 Horas para un total de </a:t>
            </a:r>
            <a:r>
              <a:rPr lang="es-MX" b="1" i="1" dirty="0" smtClean="0">
                <a:solidFill>
                  <a:srgbClr val="7A2900"/>
                </a:solidFill>
                <a:latin typeface="EurekaSans-Light" pitchFamily="50" charset="0"/>
              </a:rPr>
              <a:t>60 Horas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743199" y="2920621"/>
            <a:ext cx="4073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i="1" dirty="0" smtClean="0">
                <a:solidFill>
                  <a:srgbClr val="CBD757"/>
                </a:solidFill>
              </a:rPr>
              <a:t>www.itdelicias.edu.mx</a:t>
            </a:r>
            <a:endParaRPr lang="es-MX" sz="3200" i="1" dirty="0">
              <a:solidFill>
                <a:srgbClr val="CBD75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60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incrementar al 50% los estudiantes en  programas  educativos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 licenciatura reconocidos o acreditados por su calidad.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280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Preparar nuestros programas educativos de licenciatura para una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evaluación previa a la acreditación.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59382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Instruyó en los requisitos de evaluación a: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EurekaSans-Light" pitchFamily="50" charset="0"/>
                <a:cs typeface="Kartika" pitchFamily="18" charset="0"/>
              </a:rPr>
              <a:t>  Coordinadores de los programas a evaluar: Ingeniería Industrial,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     Ingeniería Electromecánica e Ingeniería en Sistemas Computacionales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EurekaSans-Light" pitchFamily="50" charset="0"/>
                <a:cs typeface="Kartika" pitchFamily="18" charset="0"/>
              </a:rPr>
              <a:t>  Jefes de proyecto de cada Departamento Académico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EurekaSans-Light" pitchFamily="50" charset="0"/>
                <a:cs typeface="Kartika" pitchFamily="18" charset="0"/>
              </a:rPr>
              <a:t>  Jefes de Departamentos involucrados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EurekaSans-Light" pitchFamily="50" charset="0"/>
                <a:cs typeface="Kartika" pitchFamily="18" charset="0"/>
              </a:rPr>
              <a:t>  Presidentes y secretarios de academia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63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para 2012 que el 6% de los profesores del Instituto Tecnológico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 participen en redes de investigación.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5170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Al menos 2 profesores del Instituto Tecnológico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 participen en redes de investigación.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190615" y="4313530"/>
            <a:ext cx="63087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promovió un acercamiento de los docentes con las labores de investigación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y participación interinstitucional al organizar nuestro plantel el 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2</a:t>
            </a:r>
            <a:r>
              <a:rPr lang="es-MX" baseline="20000" dirty="0" smtClean="0">
                <a:latin typeface="EurekaSans-Light" pitchFamily="50" charset="0"/>
                <a:cs typeface="Kartika" pitchFamily="18" charset="0"/>
              </a:rPr>
              <a:t>do</a:t>
            </a:r>
            <a:r>
              <a:rPr lang="es-MX" dirty="0" smtClean="0">
                <a:latin typeface="EurekaSans-Light" pitchFamily="50" charset="0"/>
                <a:cs typeface="Kartika" pitchFamily="18" charset="0"/>
              </a:rPr>
              <a:t> Congreso Internacional de Investigación CIPITECH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203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al 2012 que el 60% de los profesores de tiempo completo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cuenten con estudios de posgrado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3866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Lograr que 27 profesores de tiempo completo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cuenten con estudios de posgrado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190615" y="4313530"/>
            <a:ext cx="5338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logró incrementar de 24 a 27 los docentes de tiempo completo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con estudios de posgrado.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838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Alcanzar en el 2012, una eficiencia terminal (Índice de Egreso) del 67.5% 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en los programas educativos de licenciatura.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3805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Alcanzar una eficiencia terminal del 44%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 en los programas educativos de licenciatura.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401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El índice de eficiencia terminal alcanzó el 44.74%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296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2012, incrementar  a 4 los profesores de tiempo completo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con reconocimiento del perfil deseable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Al menos 1 profesor de tiempo completo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tenga reconocimiento del perfil deseable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6184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Se difundió la convocatoria , se realizó diagnóstico de maestros que puedan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cumplir con los requisitos y se está capturando la información respectivas en</a:t>
            </a:r>
          </a:p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La pagina de PROMED.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exenta.files.wordpress.com/2008/05/di-scurve-green.png"/>
          <p:cNvPicPr>
            <a:picLocks noChangeAspect="1" noChangeArrowheads="1"/>
          </p:cNvPicPr>
          <p:nvPr/>
        </p:nvPicPr>
        <p:blipFill>
          <a:blip r:embed="rId2" cstate="print"/>
          <a:srcRect l="1131" t="380" r="14776"/>
          <a:stretch>
            <a:fillRect/>
          </a:stretch>
        </p:blipFill>
        <p:spPr bwMode="auto">
          <a:xfrm rot="5400000">
            <a:off x="1102488" y="-1102486"/>
            <a:ext cx="6939026" cy="91440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4142" y="24714"/>
            <a:ext cx="9004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rgbClr val="5C6317"/>
                </a:solidFill>
                <a:latin typeface="Franklin Gothic Book" pitchFamily="34" charset="0"/>
              </a:rPr>
              <a:t>Informe de Rendición de Cuentas 2009                                                                                                                                               </a:t>
            </a:r>
            <a:r>
              <a:rPr lang="es-MX" sz="1000" dirty="0" smtClean="0">
                <a:solidFill>
                  <a:srgbClr val="CBD757"/>
                </a:solidFill>
                <a:latin typeface="Franklin Gothic Book" pitchFamily="34" charset="0"/>
              </a:rPr>
              <a:t>INSTITUTO TECNOLÓGICO DE DELICIAS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156152" y="862721"/>
            <a:ext cx="5764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Evaluación del Programa de Trabajo Anual 2009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0312" y="1905137"/>
            <a:ext cx="5907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Para el 2012 incrementar al 90% los profesores que participan en eventos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 formación docente y profesional.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68600" y="2984129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Al menos 85 profesores participen en eventos</a:t>
            </a:r>
          </a:p>
          <a:p>
            <a:r>
              <a:rPr lang="es-MX" i="1" dirty="0" smtClean="0">
                <a:latin typeface="EurekaSans-Light" pitchFamily="50" charset="0"/>
                <a:cs typeface="Kartika" pitchFamily="18" charset="0"/>
              </a:rPr>
              <a:t>de formación docente y profesional.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57984" y="1584960"/>
            <a:ext cx="2184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Meta de referencia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64080" y="2737104"/>
            <a:ext cx="144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EurekaSans-LightCaps" pitchFamily="50" charset="0"/>
                <a:cs typeface="Kartika" pitchFamily="18" charset="0"/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90615" y="4313530"/>
            <a:ext cx="4230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EurekaSans-Light" pitchFamily="50" charset="0"/>
                <a:cs typeface="Kartika" pitchFamily="18" charset="0"/>
              </a:rPr>
              <a:t>Un total de 92 docentes participaron en este rubro.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423570" y="3793588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CBD757"/>
                </a:solidFill>
                <a:latin typeface="EurekaSans-LightCaps" pitchFamily="50" charset="0"/>
                <a:cs typeface="Kartika" pitchFamily="18" charset="0"/>
              </a:rPr>
              <a:t>Alcance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2402</TotalTime>
  <Words>2393</Words>
  <Application>Microsoft Office PowerPoint</Application>
  <PresentationFormat>Presentación en pantalla (4:3)</PresentationFormat>
  <Paragraphs>375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itd</dc:creator>
  <cp:lastModifiedBy>itd</cp:lastModifiedBy>
  <cp:revision>252</cp:revision>
  <dcterms:created xsi:type="dcterms:W3CDTF">2010-02-08T19:40:27Z</dcterms:created>
  <dcterms:modified xsi:type="dcterms:W3CDTF">2010-02-16T04:30:08Z</dcterms:modified>
</cp:coreProperties>
</file>