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6" r:id="rId3"/>
  </p:sldMasterIdLst>
  <p:notesMasterIdLst>
    <p:notesMasterId r:id="rId62"/>
  </p:notesMasterIdLst>
  <p:handoutMasterIdLst>
    <p:handoutMasterId r:id="rId63"/>
  </p:handoutMasterIdLst>
  <p:sldIdLst>
    <p:sldId id="258" r:id="rId4"/>
    <p:sldId id="259" r:id="rId5"/>
    <p:sldId id="326" r:id="rId6"/>
    <p:sldId id="269" r:id="rId7"/>
    <p:sldId id="273" r:id="rId8"/>
    <p:sldId id="325" r:id="rId9"/>
    <p:sldId id="324" r:id="rId10"/>
    <p:sldId id="272" r:id="rId11"/>
    <p:sldId id="271" r:id="rId12"/>
    <p:sldId id="274" r:id="rId13"/>
    <p:sldId id="283" r:id="rId14"/>
    <p:sldId id="276" r:id="rId15"/>
    <p:sldId id="277" r:id="rId16"/>
    <p:sldId id="286" r:id="rId17"/>
    <p:sldId id="285" r:id="rId18"/>
    <p:sldId id="288" r:id="rId19"/>
    <p:sldId id="287" r:id="rId20"/>
    <p:sldId id="294" r:id="rId21"/>
    <p:sldId id="279" r:id="rId22"/>
    <p:sldId id="284" r:id="rId23"/>
    <p:sldId id="280" r:id="rId24"/>
    <p:sldId id="281" r:id="rId25"/>
    <p:sldId id="282" r:id="rId26"/>
    <p:sldId id="295" r:id="rId27"/>
    <p:sldId id="296" r:id="rId28"/>
    <p:sldId id="297" r:id="rId29"/>
    <p:sldId id="289" r:id="rId30"/>
    <p:sldId id="298" r:id="rId31"/>
    <p:sldId id="320" r:id="rId32"/>
    <p:sldId id="319" r:id="rId33"/>
    <p:sldId id="322" r:id="rId34"/>
    <p:sldId id="303" r:id="rId35"/>
    <p:sldId id="304" r:id="rId36"/>
    <p:sldId id="327" r:id="rId37"/>
    <p:sldId id="305" r:id="rId38"/>
    <p:sldId id="290" r:id="rId39"/>
    <p:sldId id="299" r:id="rId40"/>
    <p:sldId id="321" r:id="rId41"/>
    <p:sldId id="307" r:id="rId42"/>
    <p:sldId id="291" r:id="rId43"/>
    <p:sldId id="300" r:id="rId44"/>
    <p:sldId id="308" r:id="rId45"/>
    <p:sldId id="309" r:id="rId46"/>
    <p:sldId id="310" r:id="rId47"/>
    <p:sldId id="311" r:id="rId48"/>
    <p:sldId id="312" r:id="rId49"/>
    <p:sldId id="293" r:id="rId50"/>
    <p:sldId id="301" r:id="rId51"/>
    <p:sldId id="313" r:id="rId52"/>
    <p:sldId id="314" r:id="rId53"/>
    <p:sldId id="315" r:id="rId54"/>
    <p:sldId id="316" r:id="rId55"/>
    <p:sldId id="317" r:id="rId56"/>
    <p:sldId id="292" r:id="rId57"/>
    <p:sldId id="323" r:id="rId58"/>
    <p:sldId id="330" r:id="rId59"/>
    <p:sldId id="328" r:id="rId60"/>
    <p:sldId id="318" r:id="rId6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82E0E"/>
    <a:srgbClr val="F7D509"/>
    <a:srgbClr val="FF9900"/>
    <a:srgbClr val="0AB212"/>
    <a:srgbClr val="0F591B"/>
    <a:srgbClr val="C78039"/>
    <a:srgbClr val="20A21A"/>
    <a:srgbClr val="19972E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 snapToGrid="0">
      <p:cViewPr>
        <p:scale>
          <a:sx n="70" d="100"/>
          <a:sy n="70" d="100"/>
        </p:scale>
        <p:origin x="-34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A35AF-F7BA-4DBB-A8DE-D6416AAFA16F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F38-9131-4C1E-BA3D-2982BF4BA7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F472B7-D93E-428F-8579-FE383830F64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93E0C7-F2E7-4340-9B41-997C56F18571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C5D1D8-FD8E-46E4-AF6F-B62ABDC7FE53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C5D1D8-FD8E-46E4-AF6F-B62ABDC7FE53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472B7-D93E-428F-8579-FE383830F64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472B7-D93E-428F-8579-FE383830F64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C5D1D8-FD8E-46E4-AF6F-B62ABDC7FE53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472B7-D93E-428F-8579-FE383830F64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472B7-D93E-428F-8579-FE383830F64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C5D1D8-FD8E-46E4-AF6F-B62ABDC7FE53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C5D1D8-FD8E-46E4-AF6F-B62ABDC7FE53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A9ED-C4AE-4749-AD86-59246D169F99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1E373-86F5-4A9D-8DCB-F237CA5F4578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0C4FD-492F-4AC6-A747-153E1EBDC381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AEA6C-FA9E-478C-83FB-BF7B6BD79F0E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5F436-DD8A-4873-8048-12F80D78287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E685-66D7-416A-80D2-AB0F8FE2DFD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9E326-BFF4-438B-B157-B4E5D7D8B78E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C3AD1-5C39-47D3-B1CF-302D519F75FF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2AF87-24B1-4AB6-8E04-6A242F9A987B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7B5D-F1DD-4EF4-B8D0-FFDC7DC6CCB6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61463" cy="7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4300" y="274638"/>
            <a:ext cx="603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9313" y="1600200"/>
            <a:ext cx="5297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92D05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92D05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92D050"/>
                </a:solidFill>
              </a:defRPr>
            </a:lvl1pPr>
          </a:lstStyle>
          <a:p>
            <a:pPr>
              <a:defRPr/>
            </a:pPr>
            <a:fld id="{F0BAEA6C-FA9E-478C-83FB-BF7B6BD79F0E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8" r:id="rId15"/>
    <p:sldLayoutId id="2147483733" r:id="rId16"/>
    <p:sldLayoutId id="2147483734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92D05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2D05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92D05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2D05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11F5-EE32-401E-9B32-3370DF66ED32}" type="datetimeFigureOut">
              <a:rPr lang="es-MX" smtClean="0"/>
              <a:pPr/>
              <a:t>25/02/2011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CF17-B8B7-4A1C-A37C-26186E2612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BAEA6C-FA9E-478C-83FB-BF7B6BD79F0E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7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789715" y="0"/>
            <a:ext cx="4354285" cy="6647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MX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MX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INSTITUTO TECNOLÓGICO</a:t>
            </a:r>
            <a:br>
              <a:rPr lang="es-MX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MX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CHINÁ</a:t>
            </a:r>
            <a:r>
              <a:rPr lang="es-MX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MX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MX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MX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MX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MX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MX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MX" sz="4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Rendición de Cuentas</a:t>
            </a:r>
            <a:br>
              <a:rPr lang="es-MX" sz="4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MX" sz="4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2010</a:t>
            </a:r>
            <a:endParaRPr lang="es-MX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4 Imagen" descr="1gb_600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30793" b="16691"/>
          <a:stretch>
            <a:fillRect/>
          </a:stretch>
        </p:blipFill>
        <p:spPr>
          <a:xfrm>
            <a:off x="6479627" y="2595936"/>
            <a:ext cx="1367836" cy="12390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 rot="5400000">
            <a:off x="2321671" y="2584885"/>
            <a:ext cx="78581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 rot="5400000">
            <a:off x="7679521" y="2584885"/>
            <a:ext cx="78581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5400000">
            <a:off x="4893439" y="2584885"/>
            <a:ext cx="78581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625600" y="1620472"/>
            <a:ext cx="2303426" cy="584775"/>
          </a:xfrm>
          <a:prstGeom prst="rect">
            <a:avLst/>
          </a:prstGeom>
          <a:solidFill>
            <a:srgbClr val="006F6C">
              <a:alpha val="71765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Subdirección de Planeación y Vinculación</a:t>
            </a:r>
          </a:p>
          <a:p>
            <a:pPr algn="ctr"/>
            <a:r>
              <a:rPr lang="es-MX" sz="1000" dirty="0" smtClean="0">
                <a:solidFill>
                  <a:schemeClr val="bg1"/>
                </a:solidFill>
              </a:rPr>
              <a:t>Ing. Miguel A. Burgos Campos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85886" y="5335248"/>
            <a:ext cx="1857388" cy="384721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Centro de Información</a:t>
            </a:r>
          </a:p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Lic. </a:t>
            </a:r>
            <a:r>
              <a:rPr lang="es-MX" sz="900" dirty="0" err="1" smtClean="0">
                <a:solidFill>
                  <a:schemeClr val="bg1"/>
                </a:solidFill>
              </a:rPr>
              <a:t>German</a:t>
            </a:r>
            <a:r>
              <a:rPr lang="es-MX" sz="900" dirty="0" smtClean="0">
                <a:solidFill>
                  <a:schemeClr val="bg1"/>
                </a:solidFill>
              </a:rPr>
              <a:t> Pérez Balan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071902" y="834654"/>
            <a:ext cx="2286016" cy="461665"/>
          </a:xfrm>
          <a:prstGeom prst="rect">
            <a:avLst/>
          </a:prstGeom>
          <a:solidFill>
            <a:srgbClr val="0066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</a:rPr>
              <a:t>Director</a:t>
            </a:r>
          </a:p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Ing. Antonio Collí </a:t>
            </a:r>
            <a:r>
              <a:rPr lang="es-MX" sz="1100" dirty="0" err="1" smtClean="0">
                <a:solidFill>
                  <a:schemeClr val="bg1"/>
                </a:solidFill>
              </a:rPr>
              <a:t>Misset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86216" y="1607201"/>
            <a:ext cx="2000264" cy="584775"/>
          </a:xfrm>
          <a:prstGeom prst="rect">
            <a:avLst/>
          </a:prstGeom>
          <a:solidFill>
            <a:srgbClr val="006F6C">
              <a:alpha val="71765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Subdirección </a:t>
            </a:r>
          </a:p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Académica</a:t>
            </a:r>
          </a:p>
          <a:p>
            <a:pPr algn="ctr"/>
            <a:r>
              <a:rPr lang="es-MX" sz="1000" dirty="0" smtClean="0">
                <a:solidFill>
                  <a:schemeClr val="bg1"/>
                </a:solidFill>
              </a:rPr>
              <a:t>MC. Jorge E. Carvajal León</a:t>
            </a:r>
            <a:endParaRPr lang="es-MX" sz="10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670" y="1607201"/>
            <a:ext cx="2428892" cy="584775"/>
          </a:xfrm>
          <a:prstGeom prst="rect">
            <a:avLst/>
          </a:prstGeom>
          <a:solidFill>
            <a:srgbClr val="006F6C">
              <a:alpha val="71765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Subdirección de Servicios Administrativos</a:t>
            </a:r>
          </a:p>
          <a:p>
            <a:pPr algn="ctr"/>
            <a:r>
              <a:rPr lang="es-MX" sz="1000" dirty="0" smtClean="0">
                <a:solidFill>
                  <a:schemeClr val="bg1"/>
                </a:solidFill>
              </a:rPr>
              <a:t>MDE. Alicia E. </a:t>
            </a:r>
            <a:r>
              <a:rPr lang="es-MX" sz="1000" dirty="0" err="1" smtClean="0">
                <a:solidFill>
                  <a:schemeClr val="bg1"/>
                </a:solidFill>
              </a:rPr>
              <a:t>Puertovannetti</a:t>
            </a:r>
            <a:r>
              <a:rPr lang="es-MX" sz="1000" dirty="0" smtClean="0">
                <a:solidFill>
                  <a:schemeClr val="bg1"/>
                </a:solidFill>
              </a:rPr>
              <a:t> Arroyo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429092" y="4763744"/>
            <a:ext cx="1857388" cy="384721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Desarrollo Académico</a:t>
            </a:r>
          </a:p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MC. Benito B. </a:t>
            </a:r>
            <a:r>
              <a:rPr lang="es-MX" sz="900" dirty="0" err="1" smtClean="0">
                <a:solidFill>
                  <a:schemeClr val="bg1"/>
                </a:solidFill>
              </a:rPr>
              <a:t>Dzib</a:t>
            </a:r>
            <a:r>
              <a:rPr lang="es-MX" sz="900" dirty="0" smtClean="0">
                <a:solidFill>
                  <a:schemeClr val="bg1"/>
                </a:solidFill>
              </a:rPr>
              <a:t> Castillo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85886" y="2977794"/>
            <a:ext cx="1857388" cy="538609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Planeación, Programación</a:t>
            </a:r>
          </a:p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y </a:t>
            </a:r>
            <a:r>
              <a:rPr lang="es-MX" sz="1000" b="1" dirty="0" err="1" smtClean="0">
                <a:solidFill>
                  <a:schemeClr val="bg1"/>
                </a:solidFill>
              </a:rPr>
              <a:t>Presupuestación</a:t>
            </a:r>
            <a:endParaRPr lang="es-MX" sz="10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L.A.E. Lizbeth </a:t>
            </a:r>
            <a:r>
              <a:rPr lang="es-MX" sz="900" dirty="0" err="1" smtClean="0">
                <a:solidFill>
                  <a:schemeClr val="bg1"/>
                </a:solidFill>
              </a:rPr>
              <a:t>Baez</a:t>
            </a:r>
            <a:r>
              <a:rPr lang="es-MX" sz="900" dirty="0" smtClean="0">
                <a:solidFill>
                  <a:schemeClr val="bg1"/>
                </a:solidFill>
              </a:rPr>
              <a:t> </a:t>
            </a:r>
            <a:r>
              <a:rPr lang="es-MX" sz="900" dirty="0" err="1" smtClean="0">
                <a:solidFill>
                  <a:schemeClr val="bg1"/>
                </a:solidFill>
              </a:rPr>
              <a:t>Gutierrez</a:t>
            </a:r>
            <a:endParaRPr lang="es-MX" sz="9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785886" y="4835182"/>
            <a:ext cx="1857388" cy="384721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Servicios Escolares</a:t>
            </a:r>
          </a:p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Dra. Eulalia </a:t>
            </a:r>
            <a:r>
              <a:rPr lang="es-MX" sz="900" dirty="0" err="1" smtClean="0">
                <a:solidFill>
                  <a:schemeClr val="bg1"/>
                </a:solidFill>
              </a:rPr>
              <a:t>Henández</a:t>
            </a:r>
            <a:r>
              <a:rPr lang="es-MX" sz="900" dirty="0" smtClean="0">
                <a:solidFill>
                  <a:schemeClr val="bg1"/>
                </a:solidFill>
              </a:rPr>
              <a:t> García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429092" y="5263810"/>
            <a:ext cx="1857388" cy="553998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División de Estudios Profesionales</a:t>
            </a:r>
          </a:p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MC. Julio C. </a:t>
            </a:r>
            <a:r>
              <a:rPr lang="es-MX" sz="900" dirty="0" err="1" smtClean="0">
                <a:solidFill>
                  <a:schemeClr val="bg1"/>
                </a:solidFill>
              </a:rPr>
              <a:t>Chac</a:t>
            </a:r>
            <a:r>
              <a:rPr lang="es-MX" sz="900" dirty="0" smtClean="0">
                <a:solidFill>
                  <a:schemeClr val="bg1"/>
                </a:solidFill>
              </a:rPr>
              <a:t> Pérez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785886" y="3638242"/>
            <a:ext cx="1857388" cy="553998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Gestión Tecnológica y Vinculación</a:t>
            </a:r>
          </a:p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MC. Ricardo A. </a:t>
            </a:r>
            <a:r>
              <a:rPr lang="es-MX" sz="900" dirty="0" err="1" smtClean="0">
                <a:solidFill>
                  <a:schemeClr val="bg1"/>
                </a:solidFill>
              </a:rPr>
              <a:t>Chiquini</a:t>
            </a:r>
            <a:r>
              <a:rPr lang="es-MX" sz="900" dirty="0" smtClean="0">
                <a:solidFill>
                  <a:schemeClr val="bg1"/>
                </a:solidFill>
              </a:rPr>
              <a:t> Medina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429092" y="4120802"/>
            <a:ext cx="1857388" cy="553998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Ciencia Económico Administrativas</a:t>
            </a:r>
          </a:p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MC. Antonio O. </a:t>
            </a:r>
            <a:r>
              <a:rPr lang="es-MX" sz="900" dirty="0" err="1" smtClean="0">
                <a:solidFill>
                  <a:schemeClr val="bg1"/>
                </a:solidFill>
              </a:rPr>
              <a:t>Chab</a:t>
            </a:r>
            <a:r>
              <a:rPr lang="es-MX" sz="900" dirty="0" smtClean="0">
                <a:solidFill>
                  <a:schemeClr val="bg1"/>
                </a:solidFill>
              </a:rPr>
              <a:t> Ruíz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7000860" y="2950263"/>
            <a:ext cx="1857388" cy="384721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Recursos Humanos</a:t>
            </a:r>
          </a:p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L.I. Roger E. Pérez Velázquez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429092" y="3620736"/>
            <a:ext cx="1857388" cy="384721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Ingenierías</a:t>
            </a:r>
          </a:p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MC. Nelson J. </a:t>
            </a:r>
            <a:r>
              <a:rPr lang="es-MX" sz="900" dirty="0" err="1" smtClean="0">
                <a:solidFill>
                  <a:schemeClr val="bg1"/>
                </a:solidFill>
              </a:rPr>
              <a:t>Pech</a:t>
            </a:r>
            <a:r>
              <a:rPr lang="es-MX" sz="900" dirty="0" smtClean="0">
                <a:solidFill>
                  <a:schemeClr val="bg1"/>
                </a:solidFill>
              </a:rPr>
              <a:t> </a:t>
            </a:r>
            <a:r>
              <a:rPr lang="es-MX" sz="900" dirty="0" err="1" smtClean="0">
                <a:solidFill>
                  <a:schemeClr val="bg1"/>
                </a:solidFill>
              </a:rPr>
              <a:t>May</a:t>
            </a:r>
            <a:endParaRPr lang="es-MX" sz="900" dirty="0" smtClean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00860" y="4835182"/>
            <a:ext cx="1857388" cy="384721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Mantenimiento de Equipo</a:t>
            </a:r>
          </a:p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Ing. Enrique </a:t>
            </a:r>
            <a:r>
              <a:rPr lang="es-MX" sz="900" dirty="0" err="1" smtClean="0">
                <a:solidFill>
                  <a:schemeClr val="bg1"/>
                </a:solidFill>
              </a:rPr>
              <a:t>Arcocha</a:t>
            </a:r>
            <a:r>
              <a:rPr lang="es-MX" sz="900" dirty="0" smtClean="0">
                <a:solidFill>
                  <a:schemeClr val="bg1"/>
                </a:solidFill>
              </a:rPr>
              <a:t> Gómez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785886" y="4335116"/>
            <a:ext cx="1857388" cy="384721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Actividades Extraescolares</a:t>
            </a:r>
          </a:p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Ing. José L. Valencia Gómez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7000860" y="4120802"/>
            <a:ext cx="1857388" cy="553998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Recursos Materiales y Servicios</a:t>
            </a:r>
          </a:p>
          <a:p>
            <a:pPr algn="ctr"/>
            <a:r>
              <a:rPr lang="es-MX" sz="900" dirty="0" err="1" smtClean="0">
                <a:solidFill>
                  <a:schemeClr val="bg1"/>
                </a:solidFill>
              </a:rPr>
              <a:t>Téc</a:t>
            </a:r>
            <a:r>
              <a:rPr lang="es-MX" sz="900" dirty="0" smtClean="0">
                <a:solidFill>
                  <a:schemeClr val="bg1"/>
                </a:solidFill>
              </a:rPr>
              <a:t>. David A. </a:t>
            </a:r>
            <a:r>
              <a:rPr lang="es-MX" sz="900" dirty="0" err="1" smtClean="0">
                <a:solidFill>
                  <a:schemeClr val="bg1"/>
                </a:solidFill>
              </a:rPr>
              <a:t>Chable</a:t>
            </a:r>
            <a:r>
              <a:rPr lang="es-MX" sz="900" dirty="0" smtClean="0">
                <a:solidFill>
                  <a:schemeClr val="bg1"/>
                </a:solidFill>
              </a:rPr>
              <a:t> Martínez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409449" y="2977794"/>
            <a:ext cx="1896674" cy="384721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Ciencias Básicas</a:t>
            </a:r>
          </a:p>
          <a:p>
            <a:pPr algn="ctr"/>
            <a:r>
              <a:rPr lang="es-MX" sz="900" dirty="0" err="1" smtClean="0">
                <a:solidFill>
                  <a:schemeClr val="bg1"/>
                </a:solidFill>
              </a:rPr>
              <a:t>Profre</a:t>
            </a:r>
            <a:r>
              <a:rPr lang="es-MX" sz="900" dirty="0" smtClean="0">
                <a:solidFill>
                  <a:schemeClr val="bg1"/>
                </a:solidFill>
              </a:rPr>
              <a:t>. José  C. Maldonado Chan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7000860" y="3549298"/>
            <a:ext cx="1857388" cy="384721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Recursos Financieros</a:t>
            </a:r>
          </a:p>
          <a:p>
            <a:pPr algn="ctr"/>
            <a:r>
              <a:rPr lang="es-MX" sz="900" dirty="0" smtClean="0">
                <a:solidFill>
                  <a:schemeClr val="bg1"/>
                </a:solidFill>
              </a:rPr>
              <a:t>MA. Carina Rocha Méndez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357654" y="2406290"/>
            <a:ext cx="1857388" cy="246221"/>
          </a:xfrm>
          <a:prstGeom prst="rect">
            <a:avLst/>
          </a:prstGeom>
          <a:solidFill>
            <a:srgbClr val="006633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DEPARTAMENTOS</a:t>
            </a:r>
            <a:endParaRPr lang="es-MX" sz="900" dirty="0" smtClean="0">
              <a:solidFill>
                <a:schemeClr val="bg1"/>
              </a:solidFill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6215042" y="2549166"/>
            <a:ext cx="2928958" cy="0"/>
          </a:xfrm>
          <a:prstGeom prst="line">
            <a:avLst/>
          </a:prstGeom>
          <a:ln w="44450">
            <a:solidFill>
              <a:srgbClr val="006633">
                <a:alpha val="62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rot="5400000">
            <a:off x="76136" y="4054126"/>
            <a:ext cx="2990872" cy="0"/>
          </a:xfrm>
          <a:prstGeom prst="line">
            <a:avLst/>
          </a:prstGeom>
          <a:ln w="44450">
            <a:solidFill>
              <a:srgbClr val="006633">
                <a:alpha val="62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 flipH="1" flipV="1">
            <a:off x="7889073" y="3794569"/>
            <a:ext cx="2500330" cy="9524"/>
          </a:xfrm>
          <a:prstGeom prst="line">
            <a:avLst/>
          </a:prstGeom>
          <a:ln w="44450">
            <a:solidFill>
              <a:srgbClr val="006633">
                <a:alpha val="62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2755061" y="4223197"/>
            <a:ext cx="2776558" cy="0"/>
          </a:xfrm>
          <a:prstGeom prst="line">
            <a:avLst/>
          </a:prstGeom>
          <a:ln w="44450">
            <a:solidFill>
              <a:srgbClr val="006633">
                <a:alpha val="62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143340" y="2834918"/>
            <a:ext cx="1071570" cy="0"/>
          </a:xfrm>
          <a:prstGeom prst="line">
            <a:avLst/>
          </a:prstGeom>
          <a:ln w="44450">
            <a:solidFill>
              <a:srgbClr val="006633">
                <a:alpha val="62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 flipH="1" flipV="1">
            <a:off x="5118945" y="2738952"/>
            <a:ext cx="191931" cy="0"/>
          </a:xfrm>
          <a:prstGeom prst="line">
            <a:avLst/>
          </a:prstGeom>
          <a:ln w="44450">
            <a:solidFill>
              <a:srgbClr val="006633">
                <a:alpha val="62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stCxn id="9" idx="2"/>
          </p:cNvCxnSpPr>
          <p:nvPr/>
        </p:nvCxnSpPr>
        <p:spPr>
          <a:xfrm rot="5400000">
            <a:off x="5124272" y="1386957"/>
            <a:ext cx="181277" cy="0"/>
          </a:xfrm>
          <a:prstGeom prst="line">
            <a:avLst/>
          </a:prstGeom>
          <a:ln w="44450">
            <a:solidFill>
              <a:srgbClr val="669999">
                <a:alpha val="72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2714580" y="1477596"/>
            <a:ext cx="5357850" cy="0"/>
          </a:xfrm>
          <a:prstGeom prst="line">
            <a:avLst/>
          </a:prstGeom>
          <a:ln w="44450">
            <a:solidFill>
              <a:srgbClr val="006F6C">
                <a:alpha val="72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1571572" y="5549562"/>
            <a:ext cx="21431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571572" y="5049496"/>
            <a:ext cx="21431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1571572" y="4549430"/>
            <a:ext cx="21431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1571572" y="3906488"/>
            <a:ext cx="21431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1571572" y="3263546"/>
            <a:ext cx="21431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4143340" y="5621000"/>
            <a:ext cx="28575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4143340" y="4978058"/>
            <a:ext cx="28575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4143340" y="4406554"/>
            <a:ext cx="28575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4143340" y="3835050"/>
            <a:ext cx="28575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4143340" y="3192108"/>
            <a:ext cx="28575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8858248" y="4406554"/>
            <a:ext cx="252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8858248" y="5049496"/>
            <a:ext cx="252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8858248" y="3692174"/>
            <a:ext cx="252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8858248" y="3120670"/>
            <a:ext cx="252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1571572" y="2549166"/>
            <a:ext cx="2786082" cy="0"/>
          </a:xfrm>
          <a:prstGeom prst="line">
            <a:avLst/>
          </a:prstGeom>
          <a:ln w="44450">
            <a:solidFill>
              <a:srgbClr val="006633">
                <a:alpha val="62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5400000">
            <a:off x="2505780" y="2768994"/>
            <a:ext cx="417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5400000">
            <a:off x="2643142" y="1549034"/>
            <a:ext cx="14287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rot="5400000">
            <a:off x="5214910" y="1549034"/>
            <a:ext cx="14287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rot="5400000">
            <a:off x="8000992" y="1549034"/>
            <a:ext cx="14287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Rectángulo"/>
          <p:cNvSpPr/>
          <p:nvPr/>
        </p:nvSpPr>
        <p:spPr>
          <a:xfrm rot="16200000">
            <a:off x="-1202196" y="2766568"/>
            <a:ext cx="38100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Organigrama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Institucional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22488" y="2605088"/>
            <a:ext cx="7021512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sz="4400" dirty="0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Marco </a:t>
            </a:r>
            <a:r>
              <a:rPr lang="en-GB" sz="4400" dirty="0" err="1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Normativo</a:t>
            </a:r>
            <a:endParaRPr lang="en-US" sz="4400" dirty="0" smtClean="0">
              <a:ln w="11430">
                <a:solidFill>
                  <a:srgbClr val="0066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1239" y="6046943"/>
            <a:ext cx="1276724" cy="5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1gb_600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30793" b="16691"/>
          <a:stretch>
            <a:fillRect/>
          </a:stretch>
        </p:blipFill>
        <p:spPr>
          <a:xfrm>
            <a:off x="583793" y="5994228"/>
            <a:ext cx="808277" cy="672703"/>
          </a:xfrm>
          <a:prstGeom prst="rect">
            <a:avLst/>
          </a:prstGeom>
        </p:spPr>
      </p:pic>
      <p:pic>
        <p:nvPicPr>
          <p:cNvPr id="8" name="7 Imagen" descr="azul_20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3012" y="6069324"/>
            <a:ext cx="1091820" cy="600584"/>
          </a:xfrm>
          <a:prstGeom prst="rect">
            <a:avLst/>
          </a:prstGeom>
        </p:spPr>
      </p:pic>
      <p:pic>
        <p:nvPicPr>
          <p:cNvPr id="9" name="8 Imagen" descr="pair3WH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7284" y="724753"/>
            <a:ext cx="2129050" cy="495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810322" y="2577719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LFRSP</a:t>
            </a:r>
            <a:endParaRPr lang="en-GB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2714612" y="1000108"/>
            <a:ext cx="5500726" cy="3792560"/>
            <a:chOff x="2714612" y="1000108"/>
            <a:chExt cx="5500726" cy="3792560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gray">
            <a:xfrm>
              <a:off x="3643306" y="4286256"/>
              <a:ext cx="1824037" cy="506412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MX"/>
            </a:p>
          </p:txBody>
        </p:sp>
        <p:grpSp>
          <p:nvGrpSpPr>
            <p:cNvPr id="19" name="53 Grupo"/>
            <p:cNvGrpSpPr/>
            <p:nvPr/>
          </p:nvGrpSpPr>
          <p:grpSpPr>
            <a:xfrm>
              <a:off x="2714612" y="1000106"/>
              <a:ext cx="5500726" cy="3571903"/>
              <a:chOff x="1500166" y="357166"/>
              <a:chExt cx="7110449" cy="5435602"/>
            </a:xfrm>
          </p:grpSpPr>
          <p:sp>
            <p:nvSpPr>
              <p:cNvPr id="20" name="Oval 6"/>
              <p:cNvSpPr>
                <a:spLocks noChangeArrowheads="1"/>
              </p:cNvSpPr>
              <p:nvPr/>
            </p:nvSpPr>
            <p:spPr bwMode="gray">
              <a:xfrm>
                <a:off x="6786578" y="3500438"/>
                <a:ext cx="1824037" cy="506412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tint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Oval 4"/>
              <p:cNvSpPr>
                <a:spLocks noChangeArrowheads="1"/>
              </p:cNvSpPr>
              <p:nvPr/>
            </p:nvSpPr>
            <p:spPr bwMode="gray">
              <a:xfrm>
                <a:off x="5414941" y="1574781"/>
                <a:ext cx="742950" cy="206375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tint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gray">
              <a:xfrm>
                <a:off x="4129066" y="3260706"/>
                <a:ext cx="1257300" cy="349250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tint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MX"/>
              </a:p>
            </p:txBody>
          </p:sp>
          <p:sp>
            <p:nvSpPr>
              <p:cNvPr id="23" name="Oval 6"/>
              <p:cNvSpPr>
                <a:spLocks noChangeArrowheads="1"/>
              </p:cNvSpPr>
              <p:nvPr/>
            </p:nvSpPr>
            <p:spPr bwMode="gray">
              <a:xfrm>
                <a:off x="5462566" y="5286356"/>
                <a:ext cx="1824037" cy="506412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tint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gray">
              <a:xfrm>
                <a:off x="1728766" y="3922693"/>
                <a:ext cx="1481137" cy="411162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tint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gray">
              <a:xfrm rot="13770025">
                <a:off x="4965678" y="3155931"/>
                <a:ext cx="960437" cy="192087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/>
            </p:nvSpPr>
            <p:spPr bwMode="gray">
              <a:xfrm rot="20856083">
                <a:off x="2976541" y="2703493"/>
                <a:ext cx="1009650" cy="173037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27" name="Group 10"/>
              <p:cNvGrpSpPr>
                <a:grpSpLocks/>
              </p:cNvGrpSpPr>
              <p:nvPr/>
            </p:nvGrpSpPr>
            <p:grpSpPr bwMode="auto">
              <a:xfrm>
                <a:off x="3914768" y="1377933"/>
                <a:ext cx="1609731" cy="1855788"/>
                <a:chOff x="2433" y="1234"/>
                <a:chExt cx="1014" cy="1169"/>
              </a:xfrm>
            </p:grpSpPr>
            <p:sp>
              <p:nvSpPr>
                <p:cNvPr id="62" name="Rectangle 11"/>
                <p:cNvSpPr>
                  <a:spLocks noChangeArrowheads="1"/>
                </p:cNvSpPr>
                <p:nvPr/>
              </p:nvSpPr>
              <p:spPr bwMode="gray">
                <a:xfrm rot="-3205350">
                  <a:off x="3175" y="1380"/>
                  <a:ext cx="376" cy="83"/>
                </a:xfrm>
                <a:prstGeom prst="rect">
                  <a:avLst/>
                </a:prstGeom>
                <a:gradFill rotWithShape="1">
                  <a:gsLst>
                    <a:gs pos="0">
                      <a:srgbClr val="969696">
                        <a:gamma/>
                        <a:shade val="46275"/>
                        <a:invGamma/>
                      </a:srgbClr>
                    </a:gs>
                    <a:gs pos="50000">
                      <a:srgbClr val="969696"/>
                    </a:gs>
                    <a:gs pos="100000">
                      <a:srgbClr val="96969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grpSp>
              <p:nvGrpSpPr>
                <p:cNvPr id="63" name="Group 12"/>
                <p:cNvGrpSpPr>
                  <a:grpSpLocks/>
                </p:cNvGrpSpPr>
                <p:nvPr/>
              </p:nvGrpSpPr>
              <p:grpSpPr bwMode="auto">
                <a:xfrm>
                  <a:off x="2433" y="1401"/>
                  <a:ext cx="1014" cy="1002"/>
                  <a:chOff x="2016" y="1920"/>
                  <a:chExt cx="1680" cy="1680"/>
                </a:xfrm>
              </p:grpSpPr>
              <p:sp>
                <p:nvSpPr>
                  <p:cNvPr id="65" name="Oval 1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MX" sz="1100"/>
                  </a:p>
                </p:txBody>
              </p:sp>
              <p:sp>
                <p:nvSpPr>
                  <p:cNvPr id="66" name="Freeform 14"/>
                  <p:cNvSpPr>
                    <a:spLocks/>
                  </p:cNvSpPr>
                  <p:nvPr/>
                </p:nvSpPr>
                <p:spPr bwMode="gray">
                  <a:xfrm>
                    <a:off x="2283" y="1920"/>
                    <a:ext cx="1090" cy="436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</p:grpSp>
            <p:sp>
              <p:nvSpPr>
                <p:cNvPr id="64" name="Text Box 15"/>
                <p:cNvSpPr txBox="1">
                  <a:spLocks noChangeArrowheads="1"/>
                </p:cNvSpPr>
                <p:nvPr/>
              </p:nvSpPr>
              <p:spPr bwMode="gray">
                <a:xfrm>
                  <a:off x="2456" y="1506"/>
                  <a:ext cx="957" cy="7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Rendición</a:t>
                  </a:r>
                  <a:endParaRPr 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  <a:p>
                  <a:pPr algn="ctr" eaLnBrk="0" hangingPunct="0"/>
                  <a:r>
                    <a:rPr lang="en-US" sz="16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de</a:t>
                  </a:r>
                </a:p>
                <a:p>
                  <a:pPr algn="ctr" eaLnBrk="0" hangingPunct="0"/>
                  <a:r>
                    <a:rPr lang="en-US" sz="16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Cuentas</a:t>
                  </a:r>
                  <a:endParaRPr 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grpSp>
            <p:nvGrpSpPr>
              <p:cNvPr id="28" name="Group 16"/>
              <p:cNvGrpSpPr>
                <a:grpSpLocks/>
              </p:cNvGrpSpPr>
              <p:nvPr/>
            </p:nvGrpSpPr>
            <p:grpSpPr bwMode="auto">
              <a:xfrm>
                <a:off x="5324456" y="714356"/>
                <a:ext cx="871538" cy="862012"/>
                <a:chOff x="3321" y="816"/>
                <a:chExt cx="549" cy="543"/>
              </a:xfrm>
            </p:grpSpPr>
            <p:grpSp>
              <p:nvGrpSpPr>
                <p:cNvPr id="58" name="Group 17"/>
                <p:cNvGrpSpPr>
                  <a:grpSpLocks/>
                </p:cNvGrpSpPr>
                <p:nvPr/>
              </p:nvGrpSpPr>
              <p:grpSpPr bwMode="auto">
                <a:xfrm>
                  <a:off x="3321" y="816"/>
                  <a:ext cx="549" cy="543"/>
                  <a:chOff x="2016" y="1920"/>
                  <a:chExt cx="1680" cy="1680"/>
                </a:xfrm>
              </p:grpSpPr>
              <p:sp>
                <p:nvSpPr>
                  <p:cNvPr id="60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5490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61" name="Freeform 19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</p:grpSp>
            <p:sp>
              <p:nvSpPr>
                <p:cNvPr id="59" name="Text Box 20"/>
                <p:cNvSpPr txBox="1">
                  <a:spLocks noChangeArrowheads="1"/>
                </p:cNvSpPr>
                <p:nvPr/>
              </p:nvSpPr>
              <p:spPr bwMode="gray">
                <a:xfrm>
                  <a:off x="3438" y="1025"/>
                  <a:ext cx="342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4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PNE</a:t>
                  </a:r>
                  <a:endParaRPr lang="en-US" sz="1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29" name="Group 21"/>
              <p:cNvGrpSpPr>
                <a:grpSpLocks/>
              </p:cNvGrpSpPr>
              <p:nvPr/>
            </p:nvGrpSpPr>
            <p:grpSpPr bwMode="auto">
              <a:xfrm>
                <a:off x="1500166" y="2039918"/>
                <a:ext cx="1744662" cy="1790700"/>
                <a:chOff x="912" y="1651"/>
                <a:chExt cx="1099" cy="1128"/>
              </a:xfrm>
            </p:grpSpPr>
            <p:grpSp>
              <p:nvGrpSpPr>
                <p:cNvPr id="54" name="Group 22"/>
                <p:cNvGrpSpPr>
                  <a:grpSpLocks/>
                </p:cNvGrpSpPr>
                <p:nvPr/>
              </p:nvGrpSpPr>
              <p:grpSpPr bwMode="auto">
                <a:xfrm>
                  <a:off x="912" y="1651"/>
                  <a:ext cx="1099" cy="1128"/>
                  <a:chOff x="2016" y="1920"/>
                  <a:chExt cx="1680" cy="1680"/>
                </a:xfrm>
              </p:grpSpPr>
              <p:sp>
                <p:nvSpPr>
                  <p:cNvPr id="56" name="Oval 2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solidFill>
                    <a:schemeClr val="tx1">
                      <a:lumMod val="60000"/>
                      <a:lumOff val="4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57" name="Freeform 24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tx1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</p:grpSp>
            <p:sp>
              <p:nvSpPr>
                <p:cNvPr id="55" name="Text Box 25"/>
                <p:cNvSpPr txBox="1">
                  <a:spLocks noChangeArrowheads="1"/>
                </p:cNvSpPr>
                <p:nvPr/>
              </p:nvSpPr>
              <p:spPr bwMode="gray">
                <a:xfrm>
                  <a:off x="1010" y="2113"/>
                  <a:ext cx="870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LFRSP</a:t>
                  </a:r>
                  <a:endPara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grpSp>
            <p:nvGrpSpPr>
              <p:cNvPr id="30" name="Group 26"/>
              <p:cNvGrpSpPr>
                <a:grpSpLocks/>
              </p:cNvGrpSpPr>
              <p:nvPr/>
            </p:nvGrpSpPr>
            <p:grpSpPr bwMode="auto">
              <a:xfrm>
                <a:off x="5256191" y="3300393"/>
                <a:ext cx="2012950" cy="1989137"/>
                <a:chOff x="3278" y="2445"/>
                <a:chExt cx="1268" cy="1253"/>
              </a:xfrm>
            </p:grpSpPr>
            <p:grpSp>
              <p:nvGrpSpPr>
                <p:cNvPr id="50" name="Group 27"/>
                <p:cNvGrpSpPr>
                  <a:grpSpLocks/>
                </p:cNvGrpSpPr>
                <p:nvPr/>
              </p:nvGrpSpPr>
              <p:grpSpPr bwMode="auto">
                <a:xfrm>
                  <a:off x="3278" y="2445"/>
                  <a:ext cx="1268" cy="1253"/>
                  <a:chOff x="2016" y="1920"/>
                  <a:chExt cx="1680" cy="1680"/>
                </a:xfrm>
              </p:grpSpPr>
              <p:sp>
                <p:nvSpPr>
                  <p:cNvPr id="52" name="Oval 28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53" name="Freeform 29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MX"/>
                  </a:p>
                </p:txBody>
              </p:sp>
            </p:grpSp>
            <p:sp>
              <p:nvSpPr>
                <p:cNvPr id="51" name="Text Box 30"/>
                <p:cNvSpPr txBox="1">
                  <a:spLocks noChangeArrowheads="1"/>
                </p:cNvSpPr>
                <p:nvPr/>
              </p:nvSpPr>
              <p:spPr bwMode="gray">
                <a:xfrm>
                  <a:off x="3686" y="2988"/>
                  <a:ext cx="556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PIID</a:t>
                  </a:r>
                  <a:endParaRPr lang="en-US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31" name="Rectangle 8"/>
              <p:cNvSpPr>
                <a:spLocks noChangeArrowheads="1"/>
              </p:cNvSpPr>
              <p:nvPr/>
            </p:nvSpPr>
            <p:spPr bwMode="gray">
              <a:xfrm rot="10800000">
                <a:off x="5509495" y="2402346"/>
                <a:ext cx="960437" cy="192087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2" name="Rectangle 9"/>
              <p:cNvSpPr>
                <a:spLocks noChangeArrowheads="1"/>
              </p:cNvSpPr>
              <p:nvPr/>
            </p:nvSpPr>
            <p:spPr bwMode="gray">
              <a:xfrm rot="17695706">
                <a:off x="3673212" y="3540204"/>
                <a:ext cx="1009650" cy="173037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gray">
              <a:xfrm rot="15024116">
                <a:off x="4125118" y="1375552"/>
                <a:ext cx="596900" cy="131763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34" name="Group 16"/>
              <p:cNvGrpSpPr>
                <a:grpSpLocks/>
              </p:cNvGrpSpPr>
              <p:nvPr/>
            </p:nvGrpSpPr>
            <p:grpSpPr bwMode="auto">
              <a:xfrm>
                <a:off x="3714747" y="357166"/>
                <a:ext cx="871538" cy="862012"/>
                <a:chOff x="3321" y="816"/>
                <a:chExt cx="549" cy="543"/>
              </a:xfrm>
            </p:grpSpPr>
            <p:grpSp>
              <p:nvGrpSpPr>
                <p:cNvPr id="46" name="Group 17"/>
                <p:cNvGrpSpPr>
                  <a:grpSpLocks/>
                </p:cNvGrpSpPr>
                <p:nvPr/>
              </p:nvGrpSpPr>
              <p:grpSpPr bwMode="auto">
                <a:xfrm>
                  <a:off x="3321" y="816"/>
                  <a:ext cx="549" cy="543"/>
                  <a:chOff x="2016" y="1920"/>
                  <a:chExt cx="1680" cy="1680"/>
                </a:xfrm>
              </p:grpSpPr>
              <p:sp>
                <p:nvSpPr>
                  <p:cNvPr id="48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9" name="Freeform 19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000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</p:grpSp>
            <p:sp>
              <p:nvSpPr>
                <p:cNvPr id="47" name="Text Box 20"/>
                <p:cNvSpPr txBox="1">
                  <a:spLocks noChangeArrowheads="1"/>
                </p:cNvSpPr>
                <p:nvPr/>
              </p:nvSpPr>
              <p:spPr bwMode="gray">
                <a:xfrm>
                  <a:off x="3430" y="1025"/>
                  <a:ext cx="357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4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PND</a:t>
                  </a:r>
                  <a:endParaRPr lang="en-US" sz="1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6394463" y="1428736"/>
                <a:ext cx="2047875" cy="1989137"/>
                <a:chOff x="3256" y="2445"/>
                <a:chExt cx="1290" cy="1253"/>
              </a:xfrm>
            </p:grpSpPr>
            <p:grpSp>
              <p:nvGrpSpPr>
                <p:cNvPr id="42" name="Group 27"/>
                <p:cNvGrpSpPr>
                  <a:grpSpLocks/>
                </p:cNvGrpSpPr>
                <p:nvPr/>
              </p:nvGrpSpPr>
              <p:grpSpPr bwMode="auto">
                <a:xfrm>
                  <a:off x="3278" y="2445"/>
                  <a:ext cx="1268" cy="1253"/>
                  <a:chOff x="2016" y="1920"/>
                  <a:chExt cx="1680" cy="1680"/>
                </a:xfrm>
              </p:grpSpPr>
              <p:sp>
                <p:nvSpPr>
                  <p:cNvPr id="44" name="Oval 28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hlink">
                          <a:gamma/>
                          <a:shade val="54510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5" name="Freeform 29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hlink">
                          <a:gamma/>
                          <a:tint val="0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MX"/>
                  </a:p>
                </p:txBody>
              </p:sp>
            </p:grpSp>
            <p:sp>
              <p:nvSpPr>
                <p:cNvPr id="43" name="Text Box 30"/>
                <p:cNvSpPr txBox="1">
                  <a:spLocks noChangeArrowheads="1"/>
                </p:cNvSpPr>
                <p:nvPr/>
              </p:nvSpPr>
              <p:spPr bwMode="gray">
                <a:xfrm>
                  <a:off x="3256" y="2988"/>
                  <a:ext cx="12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PROSEDU</a:t>
                  </a:r>
                  <a:endParaRPr 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grpSp>
            <p:nvGrpSpPr>
              <p:cNvPr id="36" name="Group 21"/>
              <p:cNvGrpSpPr>
                <a:grpSpLocks/>
              </p:cNvGrpSpPr>
              <p:nvPr/>
            </p:nvGrpSpPr>
            <p:grpSpPr bwMode="auto">
              <a:xfrm>
                <a:off x="2857488" y="3929066"/>
                <a:ext cx="1744662" cy="1790700"/>
                <a:chOff x="912" y="1651"/>
                <a:chExt cx="1099" cy="1128"/>
              </a:xfrm>
            </p:grpSpPr>
            <p:grpSp>
              <p:nvGrpSpPr>
                <p:cNvPr id="38" name="Group 22"/>
                <p:cNvGrpSpPr>
                  <a:grpSpLocks/>
                </p:cNvGrpSpPr>
                <p:nvPr/>
              </p:nvGrpSpPr>
              <p:grpSpPr bwMode="auto">
                <a:xfrm>
                  <a:off x="912" y="1651"/>
                  <a:ext cx="1099" cy="1128"/>
                  <a:chOff x="2016" y="1920"/>
                  <a:chExt cx="1680" cy="1680"/>
                </a:xfrm>
              </p:grpSpPr>
              <p:sp>
                <p:nvSpPr>
                  <p:cNvPr id="40" name="Oval 2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72549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1" name="Freeform 24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</p:grpSp>
            <p:sp>
              <p:nvSpPr>
                <p:cNvPr id="39" name="Text Box 25"/>
                <p:cNvSpPr txBox="1">
                  <a:spLocks noChangeArrowheads="1"/>
                </p:cNvSpPr>
                <p:nvPr/>
              </p:nvSpPr>
              <p:spPr bwMode="gray">
                <a:xfrm>
                  <a:off x="920" y="2152"/>
                  <a:ext cx="107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PTA-POA</a:t>
                  </a:r>
                  <a:endParaRPr 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37" name="Oval 4"/>
              <p:cNvSpPr>
                <a:spLocks noChangeArrowheads="1"/>
              </p:cNvSpPr>
              <p:nvPr/>
            </p:nvSpPr>
            <p:spPr bwMode="gray">
              <a:xfrm>
                <a:off x="3571868" y="1285860"/>
                <a:ext cx="742950" cy="206375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tint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67" name="66 CuadroTexto"/>
          <p:cNvSpPr txBox="1"/>
          <p:nvPr/>
        </p:nvSpPr>
        <p:spPr>
          <a:xfrm>
            <a:off x="1857356" y="4643446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006600"/>
                </a:solidFill>
              </a:rPr>
              <a:t>LFRSP</a:t>
            </a:r>
            <a:r>
              <a:rPr lang="es-MX" sz="1400" dirty="0" smtClean="0">
                <a:solidFill>
                  <a:srgbClr val="006600"/>
                </a:solidFill>
              </a:rPr>
              <a:t>:		Ley Federal de Responsabilidades Administrativas de 		los Servidores Públicos</a:t>
            </a:r>
          </a:p>
          <a:p>
            <a:r>
              <a:rPr lang="es-MX" sz="1400" b="1" dirty="0" smtClean="0">
                <a:solidFill>
                  <a:srgbClr val="006600"/>
                </a:solidFill>
              </a:rPr>
              <a:t>PND</a:t>
            </a:r>
            <a:r>
              <a:rPr lang="es-MX" sz="1400" dirty="0" smtClean="0">
                <a:solidFill>
                  <a:srgbClr val="006600"/>
                </a:solidFill>
              </a:rPr>
              <a:t>:		Plan Nacional de Desarrollo</a:t>
            </a:r>
          </a:p>
          <a:p>
            <a:r>
              <a:rPr lang="es-MX" sz="1400" b="1" dirty="0" smtClean="0">
                <a:solidFill>
                  <a:srgbClr val="006600"/>
                </a:solidFill>
              </a:rPr>
              <a:t>PNE</a:t>
            </a:r>
            <a:r>
              <a:rPr lang="es-MX" sz="1400" dirty="0" smtClean="0">
                <a:solidFill>
                  <a:srgbClr val="006600"/>
                </a:solidFill>
              </a:rPr>
              <a:t>:		Plan Nacional de Educación</a:t>
            </a:r>
          </a:p>
          <a:p>
            <a:r>
              <a:rPr lang="es-MX" sz="1400" b="1" dirty="0" smtClean="0">
                <a:solidFill>
                  <a:srgbClr val="006600"/>
                </a:solidFill>
              </a:rPr>
              <a:t>PROSEDU</a:t>
            </a:r>
            <a:r>
              <a:rPr lang="es-MX" sz="1400" dirty="0" smtClean="0">
                <a:solidFill>
                  <a:srgbClr val="006600"/>
                </a:solidFill>
              </a:rPr>
              <a:t>:	Programa Sectorial de Educación</a:t>
            </a:r>
          </a:p>
          <a:p>
            <a:r>
              <a:rPr lang="es-MX" sz="1400" b="1" dirty="0" smtClean="0">
                <a:solidFill>
                  <a:srgbClr val="006600"/>
                </a:solidFill>
              </a:rPr>
              <a:t>PIID</a:t>
            </a:r>
            <a:r>
              <a:rPr lang="es-MX" sz="1400" dirty="0" smtClean="0">
                <a:solidFill>
                  <a:srgbClr val="006600"/>
                </a:solidFill>
              </a:rPr>
              <a:t>:		Programa Institucional de Innovación y Desarrollo</a:t>
            </a:r>
          </a:p>
          <a:p>
            <a:r>
              <a:rPr lang="es-MX" sz="1400" b="1" dirty="0" smtClean="0">
                <a:solidFill>
                  <a:srgbClr val="006600"/>
                </a:solidFill>
              </a:rPr>
              <a:t>PTA</a:t>
            </a:r>
            <a:r>
              <a:rPr lang="es-MX" sz="1400" dirty="0" smtClean="0">
                <a:solidFill>
                  <a:srgbClr val="006600"/>
                </a:solidFill>
              </a:rPr>
              <a:t>:		Programa Trabajo Anual</a:t>
            </a:r>
          </a:p>
          <a:p>
            <a:r>
              <a:rPr lang="es-MX" sz="1400" b="1" dirty="0" smtClean="0">
                <a:solidFill>
                  <a:srgbClr val="006600"/>
                </a:solidFill>
              </a:rPr>
              <a:t>POA:</a:t>
            </a:r>
            <a:r>
              <a:rPr lang="es-MX" sz="1400" dirty="0" smtClean="0">
                <a:solidFill>
                  <a:srgbClr val="006600"/>
                </a:solidFill>
              </a:rPr>
              <a:t>		Programa Operativo Anual</a:t>
            </a:r>
            <a:endParaRPr lang="es-MX" sz="1400" dirty="0">
              <a:solidFill>
                <a:srgbClr val="006600"/>
              </a:solidFill>
            </a:endParaRPr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 rot="16200000">
            <a:off x="-619126" y="2852867"/>
            <a:ext cx="2860166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ITChiná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pic>
        <p:nvPicPr>
          <p:cNvPr id="6" name="5 Imagen" descr="oj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854" y="1512620"/>
            <a:ext cx="6168142" cy="3869107"/>
          </a:xfrm>
          <a:prstGeom prst="rect">
            <a:avLst/>
          </a:prstGeom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 rot="16200000">
            <a:off x="-619126" y="2852867"/>
            <a:ext cx="2860166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ITChiná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6 Imagen" descr="pair3WH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2443" y="683810"/>
            <a:ext cx="212905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99909" y="2480910"/>
            <a:ext cx="7021512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sz="4400" dirty="0" err="1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Avances</a:t>
            </a:r>
            <a:r>
              <a:rPr lang="en-GB" sz="4400" dirty="0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GB" sz="4400" dirty="0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4400" dirty="0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 el </a:t>
            </a:r>
            <a:r>
              <a:rPr lang="en-GB" sz="4400" dirty="0" err="1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logro</a:t>
            </a:r>
            <a:r>
              <a:rPr lang="en-GB" sz="4400" dirty="0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en-GB" sz="4400" dirty="0" err="1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</a:t>
            </a:r>
            <a:r>
              <a:rPr lang="en-GB" sz="4400" dirty="0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4400" dirty="0" err="1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Metas</a:t>
            </a:r>
            <a:r>
              <a:rPr lang="en-GB" sz="4400" dirty="0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4400" dirty="0" err="1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Institucionales</a:t>
            </a:r>
            <a:endParaRPr lang="en-US" sz="4400" dirty="0" smtClean="0">
              <a:ln w="11430">
                <a:solidFill>
                  <a:srgbClr val="0066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2296" y="6309947"/>
            <a:ext cx="938201" cy="5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azul_2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8648" y="6257416"/>
            <a:ext cx="1064507" cy="600584"/>
          </a:xfrm>
          <a:prstGeom prst="rect">
            <a:avLst/>
          </a:prstGeom>
        </p:spPr>
      </p:pic>
      <p:pic>
        <p:nvPicPr>
          <p:cNvPr id="16" name="15 Imagen" descr="1gb_600p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30793" b="16691"/>
          <a:stretch>
            <a:fillRect/>
          </a:stretch>
        </p:blipFill>
        <p:spPr>
          <a:xfrm>
            <a:off x="597441" y="6185297"/>
            <a:ext cx="808277" cy="672703"/>
          </a:xfrm>
          <a:prstGeom prst="rect">
            <a:avLst/>
          </a:prstGeom>
        </p:spPr>
      </p:pic>
      <p:pic>
        <p:nvPicPr>
          <p:cNvPr id="17" name="16 Imagen" descr="pair3WH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7284" y="724753"/>
            <a:ext cx="2129050" cy="495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sp>
        <p:nvSpPr>
          <p:cNvPr id="6" name="AutoShape 24"/>
          <p:cNvSpPr>
            <a:spLocks noChangeArrowheads="1"/>
          </p:cNvSpPr>
          <p:nvPr/>
        </p:nvSpPr>
        <p:spPr bwMode="gray">
          <a:xfrm>
            <a:off x="3486952" y="1441455"/>
            <a:ext cx="3781425" cy="5000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400" b="1" dirty="0" err="1" smtClean="0">
                <a:solidFill>
                  <a:srgbClr val="006600"/>
                </a:solidFill>
              </a:rPr>
              <a:t>Académico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gray">
          <a:xfrm>
            <a:off x="4237399" y="2348501"/>
            <a:ext cx="3781425" cy="498475"/>
          </a:xfrm>
          <a:prstGeom prst="roundRect">
            <a:avLst>
              <a:gd name="adj" fmla="val 50000"/>
            </a:avLst>
          </a:prstGeom>
          <a:solidFill>
            <a:srgbClr val="0AB212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400" b="1" dirty="0" err="1" smtClean="0">
                <a:solidFill>
                  <a:srgbClr val="006600"/>
                </a:solidFill>
              </a:rPr>
              <a:t>Vinculación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gray">
          <a:xfrm>
            <a:off x="4830376" y="3198086"/>
            <a:ext cx="3779837" cy="5000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dirty="0" err="1" smtClean="0">
                <a:solidFill>
                  <a:srgbClr val="006600"/>
                </a:solidFill>
              </a:rPr>
              <a:t>Planeación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gray">
          <a:xfrm>
            <a:off x="4245522" y="4047672"/>
            <a:ext cx="4177861" cy="50006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381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2400" b="1" dirty="0" err="1" smtClean="0">
                <a:solidFill>
                  <a:srgbClr val="006600"/>
                </a:solidFill>
              </a:rPr>
              <a:t>Administración</a:t>
            </a:r>
            <a:r>
              <a:rPr lang="en-US" sz="2400" b="1" dirty="0" smtClean="0">
                <a:solidFill>
                  <a:srgbClr val="006600"/>
                </a:solidFill>
              </a:rPr>
              <a:t> de </a:t>
            </a:r>
            <a:r>
              <a:rPr lang="en-US" sz="2400" b="1" dirty="0" err="1" smtClean="0">
                <a:solidFill>
                  <a:srgbClr val="006600"/>
                </a:solidFill>
              </a:rPr>
              <a:t>Recursos</a:t>
            </a:r>
            <a:endParaRPr lang="en-US" sz="2400" b="1" dirty="0" smtClean="0">
              <a:solidFill>
                <a:srgbClr val="006600"/>
              </a:solidFill>
            </a:endParaRPr>
          </a:p>
          <a:p>
            <a:pPr algn="ctr" eaLnBrk="0" hangingPunct="0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gray">
          <a:xfrm>
            <a:off x="3320551" y="4979894"/>
            <a:ext cx="3781425" cy="500063"/>
          </a:xfrm>
          <a:prstGeom prst="roundRect">
            <a:avLst>
              <a:gd name="adj" fmla="val 50000"/>
            </a:avLst>
          </a:prstGeom>
          <a:solidFill>
            <a:srgbClr val="F7D509">
              <a:alpha val="50000"/>
            </a:srgbClr>
          </a:solidFill>
          <a:ln w="381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dirty="0" err="1" smtClean="0">
                <a:solidFill>
                  <a:srgbClr val="006600"/>
                </a:solidFill>
              </a:rPr>
              <a:t>Calidad</a:t>
            </a:r>
            <a:endParaRPr lang="en-US" sz="2400" b="1" dirty="0" smtClean="0">
              <a:solidFill>
                <a:srgbClr val="006600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 rot="16200000">
            <a:off x="-512321" y="2425173"/>
            <a:ext cx="2494668" cy="147002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/>
            <a:r>
              <a:rPr lang="en-GB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Procesos</a:t>
            </a:r>
            <a:r>
              <a:rPr lang="en-GB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en-GB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en-GB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Estratégicos</a:t>
            </a:r>
            <a:endParaRPr lang="en-US" sz="3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10 Imagen" descr="botonazu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6736" y="1632542"/>
            <a:ext cx="180975" cy="180975"/>
          </a:xfrm>
          <a:prstGeom prst="rect">
            <a:avLst/>
          </a:prstGeom>
        </p:spPr>
      </p:pic>
      <p:pic>
        <p:nvPicPr>
          <p:cNvPr id="13" name="12 Imagen" descr="botonazu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6116" y="2549217"/>
            <a:ext cx="180975" cy="180975"/>
          </a:xfrm>
          <a:prstGeom prst="rect">
            <a:avLst/>
          </a:prstGeom>
        </p:spPr>
      </p:pic>
      <p:pic>
        <p:nvPicPr>
          <p:cNvPr id="14" name="13 Imagen" descr="botonazu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243" y="3356709"/>
            <a:ext cx="180975" cy="180975"/>
          </a:xfrm>
          <a:prstGeom prst="rect">
            <a:avLst/>
          </a:prstGeom>
        </p:spPr>
      </p:pic>
      <p:pic>
        <p:nvPicPr>
          <p:cNvPr id="15" name="14 Imagen" descr="botonazu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928779" y="4235994"/>
            <a:ext cx="192846" cy="192846"/>
          </a:xfrm>
          <a:prstGeom prst="rect">
            <a:avLst/>
          </a:prstGeom>
        </p:spPr>
      </p:pic>
      <p:pic>
        <p:nvPicPr>
          <p:cNvPr id="16" name="15 Imagen" descr="botonazu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3948" y="5176411"/>
            <a:ext cx="180975" cy="18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22488" y="2605088"/>
            <a:ext cx="7021512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sz="4400" dirty="0" err="1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Proceso</a:t>
            </a:r>
            <a:r>
              <a:rPr lang="en-GB" sz="4400" dirty="0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GB" sz="4400" dirty="0" err="1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Académico</a:t>
            </a:r>
            <a:endParaRPr lang="en-US" sz="4400" dirty="0" smtClean="0">
              <a:ln w="11430">
                <a:solidFill>
                  <a:srgbClr val="0066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4058" y="6087886"/>
            <a:ext cx="938201" cy="5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azul_2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5694" y="6069323"/>
            <a:ext cx="1064507" cy="600584"/>
          </a:xfrm>
          <a:prstGeom prst="rect">
            <a:avLst/>
          </a:prstGeom>
        </p:spPr>
      </p:pic>
      <p:pic>
        <p:nvPicPr>
          <p:cNvPr id="12" name="11 Imagen" descr="1gb_600p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30793" b="16691"/>
          <a:stretch>
            <a:fillRect/>
          </a:stretch>
        </p:blipFill>
        <p:spPr>
          <a:xfrm>
            <a:off x="583793" y="5994228"/>
            <a:ext cx="808277" cy="672703"/>
          </a:xfrm>
          <a:prstGeom prst="rect">
            <a:avLst/>
          </a:prstGeom>
        </p:spPr>
      </p:pic>
      <p:pic>
        <p:nvPicPr>
          <p:cNvPr id="13" name="12 Imagen" descr="pair3WH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7284" y="724753"/>
            <a:ext cx="2129050" cy="495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gray">
          <a:xfrm rot="16200000">
            <a:off x="-1111275" y="3027732"/>
            <a:ext cx="385233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Oferta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Educativa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4158034" y="2027315"/>
            <a:ext cx="26373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/>
            <a:r>
              <a:rPr lang="en-US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Ing</a:t>
            </a:r>
            <a:r>
              <a:rPr lang="en-US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.  en </a:t>
            </a:r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Agronomía</a:t>
            </a:r>
            <a:endParaRPr lang="en-US" sz="20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4162810" y="3984954"/>
            <a:ext cx="214834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/>
            <a:r>
              <a:rPr lang="en-US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Lic</a:t>
            </a:r>
            <a:r>
              <a:rPr lang="en-US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. en </a:t>
            </a:r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Biología</a:t>
            </a:r>
            <a:endParaRPr lang="en-US" sz="20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4166583" y="2527095"/>
            <a:ext cx="184858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/>
            <a:r>
              <a:rPr lang="en-US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Ing</a:t>
            </a:r>
            <a:r>
              <a:rPr lang="en-US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. </a:t>
            </a:r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Forestal</a:t>
            </a:r>
            <a:endParaRPr lang="en-US" sz="20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4166257" y="3467475"/>
            <a:ext cx="35718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/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Ing</a:t>
            </a:r>
            <a:r>
              <a:rPr lang="en-US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. en </a:t>
            </a:r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Gestión</a:t>
            </a:r>
            <a:r>
              <a:rPr lang="en-US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Empresarial</a:t>
            </a:r>
            <a:endParaRPr lang="en-US" sz="20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4167170" y="3003896"/>
            <a:ext cx="292272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/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Lic</a:t>
            </a:r>
            <a:r>
              <a:rPr lang="en-US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. en </a:t>
            </a:r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Administración</a:t>
            </a:r>
            <a:endParaRPr lang="en-US" sz="20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4181074" y="4547595"/>
            <a:ext cx="300768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/>
            <a:r>
              <a:rPr lang="en-US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Ing</a:t>
            </a:r>
            <a:r>
              <a:rPr lang="en-US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. en </a:t>
            </a:r>
            <a:r>
              <a:rPr lang="en-US" sz="20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Administración</a:t>
            </a:r>
            <a:endParaRPr lang="en-US" sz="20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pic>
        <p:nvPicPr>
          <p:cNvPr id="13" name="12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1485" y="2155280"/>
            <a:ext cx="200025" cy="200025"/>
          </a:xfrm>
          <a:prstGeom prst="rect">
            <a:avLst/>
          </a:prstGeom>
        </p:spPr>
      </p:pic>
      <p:pic>
        <p:nvPicPr>
          <p:cNvPr id="15" name="14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1055" y="2689817"/>
            <a:ext cx="200025" cy="200025"/>
          </a:xfrm>
          <a:prstGeom prst="rect">
            <a:avLst/>
          </a:prstGeom>
        </p:spPr>
      </p:pic>
      <p:pic>
        <p:nvPicPr>
          <p:cNvPr id="16" name="15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3330" y="3142468"/>
            <a:ext cx="200025" cy="200025"/>
          </a:xfrm>
          <a:prstGeom prst="rect">
            <a:avLst/>
          </a:prstGeom>
        </p:spPr>
      </p:pic>
      <p:pic>
        <p:nvPicPr>
          <p:cNvPr id="17" name="16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6548" y="3622414"/>
            <a:ext cx="200025" cy="200025"/>
          </a:xfrm>
          <a:prstGeom prst="rect">
            <a:avLst/>
          </a:prstGeom>
        </p:spPr>
      </p:pic>
      <p:pic>
        <p:nvPicPr>
          <p:cNvPr id="18" name="17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3413" y="4116008"/>
            <a:ext cx="200025" cy="200025"/>
          </a:xfrm>
          <a:prstGeom prst="rect">
            <a:avLst/>
          </a:prstGeom>
        </p:spPr>
      </p:pic>
      <p:pic>
        <p:nvPicPr>
          <p:cNvPr id="19" name="18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2041" y="4636897"/>
            <a:ext cx="200025" cy="20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2641595" y="767646"/>
          <a:ext cx="5746048" cy="39499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67381"/>
                <a:gridCol w="1422400"/>
                <a:gridCol w="1456267"/>
              </a:tblGrid>
              <a:tr h="4977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lantagenet Cherokee" pitchFamily="18" charset="0"/>
                          <a:cs typeface="Angsana New" pitchFamily="18" charset="-34"/>
                        </a:rPr>
                        <a:t>MATRICULA</a:t>
                      </a:r>
                    </a:p>
                  </a:txBody>
                  <a:tcPr marL="90000" marR="90000" marT="46800" marB="46800" anchor="ctr" anchorCtr="1" horzOverflow="overflow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chemeClr val="accent6"/>
                    </a:solidFill>
                  </a:tcPr>
                </a:tc>
              </a:tr>
              <a:tr h="49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lantagenet Cherokee" pitchFamily="18" charset="0"/>
                        </a:rPr>
                        <a:t>CARRERAS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lantagenet Cherokee" pitchFamily="18" charset="0"/>
                        </a:rPr>
                        <a:t>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lantagenet Cherokee" pitchFamily="18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chemeClr val="accent6"/>
                    </a:solidFill>
                  </a:tcPr>
                </a:tc>
              </a:tr>
              <a:tr h="405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GB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Agrónomo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184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182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438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Forestal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444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Lic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Administración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171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438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Lic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Biología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103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405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Gestión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Empresarial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405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Administración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cs typeface="Angsana New" pitchFamily="18" charset="-34"/>
                        </a:rPr>
                        <a:t>--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33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415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548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562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2929101" y="5105766"/>
            <a:ext cx="5251259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s-MX" sz="1600" b="1" dirty="0" smtClean="0">
                <a:solidFill>
                  <a:srgbClr val="0F591B"/>
                </a:solidFill>
              </a:rPr>
              <a:t>La Meta para el 2010  es de 600 alumnos, se alcanzó el 94%</a:t>
            </a:r>
          </a:p>
          <a:p>
            <a:pPr eaLnBrk="0" hangingPunct="0"/>
            <a:r>
              <a:rPr lang="es-MX" sz="1600" b="1" dirty="0" smtClean="0">
                <a:solidFill>
                  <a:srgbClr val="0F591B"/>
                </a:solidFill>
              </a:rPr>
              <a:t>En el comparativo 2009-2010 se obtuvo un incremento de un 2.5%</a:t>
            </a:r>
            <a:endParaRPr lang="en-US" sz="1600" b="1" dirty="0">
              <a:solidFill>
                <a:srgbClr val="0F591B"/>
              </a:solidFill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gray">
          <a:xfrm rot="16200000">
            <a:off x="-924766" y="3027732"/>
            <a:ext cx="33650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Matrícula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2010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graphicFrame>
        <p:nvGraphicFramePr>
          <p:cNvPr id="6" name="Group 109"/>
          <p:cNvGraphicFramePr>
            <a:graphicFrameLocks/>
          </p:cNvGraphicFramePr>
          <p:nvPr/>
        </p:nvGraphicFramePr>
        <p:xfrm>
          <a:off x="2481949" y="764273"/>
          <a:ext cx="5886471" cy="4581573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962157"/>
                <a:gridCol w="1962157"/>
                <a:gridCol w="1962157"/>
              </a:tblGrid>
              <a:tr h="42504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lantagenet Cherokee" pitchFamily="18" charset="0"/>
                          <a:ea typeface="+mn-ea"/>
                          <a:cs typeface="Angsana New" pitchFamily="18" charset="-34"/>
                        </a:rPr>
                        <a:t>NUEVO INGRESO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425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lantagenet Cherokee" pitchFamily="18" charset="0"/>
                        </a:rPr>
                        <a:t>CARRERAS</a:t>
                      </a:r>
                      <a:endParaRPr kumimoji="0" lang="es-MX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lantagenet Cherokee" pitchFamily="18" charset="0"/>
                        </a:rPr>
                        <a:t>2009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lantagenet Cherokee" pitchFamily="18" charset="0"/>
                        </a:rPr>
                        <a:t>2010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</a:tr>
              <a:tr h="425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Agrónomo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50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57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425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Forestal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11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677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Lic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Administración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17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--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425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Lic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Biología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38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36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677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Gestión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Empresarial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25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12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677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en </a:t>
                      </a: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Administración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Angsana New" pitchFamily="18" charset="-34"/>
                        </a:rPr>
                        <a:t>---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33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  <a:tr h="425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150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149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Text Box 15"/>
          <p:cNvSpPr txBox="1">
            <a:spLocks noChangeArrowheads="1"/>
          </p:cNvSpPr>
          <p:nvPr/>
        </p:nvSpPr>
        <p:spPr bwMode="gray">
          <a:xfrm>
            <a:off x="2739915" y="5704856"/>
            <a:ext cx="525125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F591B"/>
                </a:solidFill>
              </a:rPr>
              <a:t>En el </a:t>
            </a:r>
            <a:r>
              <a:rPr lang="en-US" sz="1600" b="1" dirty="0" err="1" smtClean="0">
                <a:solidFill>
                  <a:srgbClr val="0F591B"/>
                </a:solidFill>
              </a:rPr>
              <a:t>comparativo</a:t>
            </a:r>
            <a:r>
              <a:rPr lang="en-US" sz="1600" b="1" dirty="0" smtClean="0">
                <a:solidFill>
                  <a:srgbClr val="0F591B"/>
                </a:solidFill>
              </a:rPr>
              <a:t> en el 2010, </a:t>
            </a:r>
            <a:r>
              <a:rPr lang="en-US" sz="1600" b="1" dirty="0" err="1" smtClean="0">
                <a:solidFill>
                  <a:srgbClr val="0F591B"/>
                </a:solidFill>
              </a:rPr>
              <a:t>hubo</a:t>
            </a:r>
            <a:r>
              <a:rPr lang="en-US" sz="1600" b="1" dirty="0" smtClean="0">
                <a:solidFill>
                  <a:srgbClr val="0F591B"/>
                </a:solidFill>
              </a:rPr>
              <a:t> un </a:t>
            </a:r>
            <a:r>
              <a:rPr lang="en-US" sz="1600" b="1" dirty="0" err="1" smtClean="0">
                <a:solidFill>
                  <a:srgbClr val="0F591B"/>
                </a:solidFill>
              </a:rPr>
              <a:t>decremento</a:t>
            </a:r>
            <a:r>
              <a:rPr lang="en-US" sz="1600" b="1" dirty="0" smtClean="0">
                <a:solidFill>
                  <a:srgbClr val="0F591B"/>
                </a:solidFill>
              </a:rPr>
              <a:t> del 1% </a:t>
            </a:r>
            <a:r>
              <a:rPr lang="en-US" sz="1600" b="1" dirty="0" err="1" smtClean="0">
                <a:solidFill>
                  <a:srgbClr val="0F591B"/>
                </a:solidFill>
              </a:rPr>
              <a:t>sobre</a:t>
            </a:r>
            <a:r>
              <a:rPr lang="en-US" sz="1600" b="1" dirty="0" smtClean="0">
                <a:solidFill>
                  <a:srgbClr val="0F591B"/>
                </a:solidFill>
              </a:rPr>
              <a:t> el total del 2009 </a:t>
            </a:r>
            <a:endParaRPr lang="en-US" sz="1600" b="1" dirty="0">
              <a:solidFill>
                <a:srgbClr val="0F591B"/>
              </a:solidFill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gray">
          <a:xfrm rot="16200000">
            <a:off x="-1995753" y="3027732"/>
            <a:ext cx="554510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Matrícula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Nuevo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Ingreso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43612" y="1579799"/>
            <a:ext cx="7021689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sz="3600" kern="1200" dirty="0" err="1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Mensaje</a:t>
            </a:r>
            <a:r>
              <a:rPr lang="en-GB" sz="3600" kern="1200" dirty="0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GB" sz="3600" kern="1200" dirty="0" err="1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Institucional</a:t>
            </a:r>
            <a:endParaRPr lang="en-US" sz="3600" kern="1200" dirty="0" smtClean="0">
              <a:ln w="11430">
                <a:solidFill>
                  <a:srgbClr val="0066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402" y="5586490"/>
            <a:ext cx="1071571" cy="6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azul_2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3768" y="5562649"/>
            <a:ext cx="1133299" cy="639396"/>
          </a:xfrm>
          <a:prstGeom prst="rect">
            <a:avLst/>
          </a:prstGeom>
        </p:spPr>
      </p:pic>
      <p:pic>
        <p:nvPicPr>
          <p:cNvPr id="6" name="5 Imagen" descr="1gb_600p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30793" b="16691"/>
          <a:stretch>
            <a:fillRect/>
          </a:stretch>
        </p:blipFill>
        <p:spPr>
          <a:xfrm>
            <a:off x="911342" y="5625738"/>
            <a:ext cx="780981" cy="707469"/>
          </a:xfrm>
          <a:prstGeom prst="rect">
            <a:avLst/>
          </a:prstGeom>
        </p:spPr>
      </p:pic>
      <p:pic>
        <p:nvPicPr>
          <p:cNvPr id="8" name="7 Imagen" descr="pair3WH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7284" y="724753"/>
            <a:ext cx="2129050" cy="495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graphicFrame>
        <p:nvGraphicFramePr>
          <p:cNvPr id="33794" name="Chart 1"/>
          <p:cNvGraphicFramePr>
            <a:graphicFrameLocks/>
          </p:cNvGraphicFramePr>
          <p:nvPr/>
        </p:nvGraphicFramePr>
        <p:xfrm>
          <a:off x="2263069" y="795514"/>
          <a:ext cx="6365875" cy="4202113"/>
        </p:xfrm>
        <a:graphic>
          <a:graphicData uri="http://schemas.openxmlformats.org/presentationml/2006/ole">
            <p:oleObj spid="_x0000_s33794" name="Worksheet" r:id="rId4" imgW="6362820" imgH="4200525" progId="Excel.Sheet.8">
              <p:embed/>
            </p:oleObj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2843461" y="5249213"/>
            <a:ext cx="524405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F591B"/>
                </a:solidFill>
              </a:rPr>
              <a:t>En el </a:t>
            </a:r>
            <a:r>
              <a:rPr lang="en-US" sz="1600" b="1" dirty="0" err="1" smtClean="0">
                <a:solidFill>
                  <a:srgbClr val="0F591B"/>
                </a:solidFill>
              </a:rPr>
              <a:t>comparativo</a:t>
            </a:r>
            <a:r>
              <a:rPr lang="en-US" sz="1600" b="1" dirty="0" smtClean="0">
                <a:solidFill>
                  <a:srgbClr val="0F591B"/>
                </a:solidFill>
              </a:rPr>
              <a:t> 2009-2010, se </a:t>
            </a:r>
            <a:r>
              <a:rPr lang="en-US" sz="1600" b="1" dirty="0" err="1" smtClean="0">
                <a:solidFill>
                  <a:srgbClr val="0F591B"/>
                </a:solidFill>
              </a:rPr>
              <a:t>observa</a:t>
            </a:r>
            <a:r>
              <a:rPr lang="en-US" sz="1600" b="1" dirty="0" smtClean="0">
                <a:solidFill>
                  <a:srgbClr val="0F591B"/>
                </a:solidFill>
              </a:rPr>
              <a:t> en el </a:t>
            </a:r>
            <a:r>
              <a:rPr lang="en-US" sz="1600" b="1" dirty="0" err="1" smtClean="0">
                <a:solidFill>
                  <a:srgbClr val="0F591B"/>
                </a:solidFill>
              </a:rPr>
              <a:t>índice</a:t>
            </a:r>
            <a:r>
              <a:rPr lang="en-US" sz="1600" b="1" dirty="0" smtClean="0">
                <a:solidFill>
                  <a:srgbClr val="0F591B"/>
                </a:solidFill>
              </a:rPr>
              <a:t> de </a:t>
            </a:r>
            <a:r>
              <a:rPr lang="en-US" sz="1600" b="1" dirty="0" err="1" smtClean="0">
                <a:solidFill>
                  <a:srgbClr val="0F591B"/>
                </a:solidFill>
              </a:rPr>
              <a:t>reprobación</a:t>
            </a:r>
            <a:r>
              <a:rPr lang="en-US" sz="1600" b="1" dirty="0" smtClean="0">
                <a:solidFill>
                  <a:srgbClr val="0F591B"/>
                </a:solidFill>
              </a:rPr>
              <a:t> </a:t>
            </a:r>
            <a:r>
              <a:rPr lang="en-US" sz="1600" b="1" dirty="0" err="1" smtClean="0">
                <a:solidFill>
                  <a:srgbClr val="0F591B"/>
                </a:solidFill>
              </a:rPr>
              <a:t>una</a:t>
            </a:r>
            <a:r>
              <a:rPr lang="en-US" sz="1600" b="1" dirty="0" smtClean="0">
                <a:solidFill>
                  <a:srgbClr val="0F591B"/>
                </a:solidFill>
              </a:rPr>
              <a:t> </a:t>
            </a:r>
            <a:r>
              <a:rPr lang="en-US" sz="1600" b="1" dirty="0" err="1" smtClean="0">
                <a:solidFill>
                  <a:srgbClr val="0F591B"/>
                </a:solidFill>
              </a:rPr>
              <a:t>diminución</a:t>
            </a:r>
            <a:r>
              <a:rPr lang="en-US" sz="1600" b="1" dirty="0" smtClean="0">
                <a:solidFill>
                  <a:srgbClr val="0F591B"/>
                </a:solidFill>
              </a:rPr>
              <a:t> del .12% y en el </a:t>
            </a:r>
            <a:r>
              <a:rPr lang="en-US" sz="1600" b="1" dirty="0" err="1" smtClean="0">
                <a:solidFill>
                  <a:srgbClr val="0F591B"/>
                </a:solidFill>
              </a:rPr>
              <a:t>índice</a:t>
            </a:r>
            <a:r>
              <a:rPr lang="en-US" sz="1600" b="1" dirty="0" smtClean="0">
                <a:solidFill>
                  <a:srgbClr val="0F591B"/>
                </a:solidFill>
              </a:rPr>
              <a:t> de </a:t>
            </a:r>
            <a:r>
              <a:rPr lang="en-US" sz="1600" b="1" dirty="0" err="1" smtClean="0">
                <a:solidFill>
                  <a:srgbClr val="0F591B"/>
                </a:solidFill>
              </a:rPr>
              <a:t>deserción</a:t>
            </a:r>
            <a:r>
              <a:rPr lang="en-US" sz="1600" b="1" dirty="0" smtClean="0">
                <a:solidFill>
                  <a:srgbClr val="0F591B"/>
                </a:solidFill>
              </a:rPr>
              <a:t> un </a:t>
            </a:r>
            <a:r>
              <a:rPr lang="en-US" sz="1600" b="1" dirty="0" err="1" smtClean="0">
                <a:solidFill>
                  <a:srgbClr val="0F591B"/>
                </a:solidFill>
              </a:rPr>
              <a:t>incremento</a:t>
            </a:r>
            <a:r>
              <a:rPr lang="en-US" sz="1600" b="1" dirty="0" smtClean="0">
                <a:solidFill>
                  <a:srgbClr val="0F591B"/>
                </a:solidFill>
              </a:rPr>
              <a:t> del 1.45%</a:t>
            </a:r>
            <a:endParaRPr lang="en-US" sz="1600" b="1" dirty="0">
              <a:solidFill>
                <a:srgbClr val="0F591B"/>
              </a:solidFill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gray">
          <a:xfrm rot="16200000">
            <a:off x="-2117399" y="3332532"/>
            <a:ext cx="575029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Reprobación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y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Deserción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07733" y="2695573"/>
            <a:ext cx="1955271" cy="72495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006600"/>
                </a:solidFill>
                <a:latin typeface="Plantagenet Cherokee" pitchFamily="18" charset="0"/>
              </a:rPr>
              <a:t>Becados</a:t>
            </a:r>
            <a:endParaRPr lang="en-US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algn="ctr"/>
            <a:r>
              <a:rPr lang="en-US" dirty="0" smtClean="0">
                <a:solidFill>
                  <a:srgbClr val="006600"/>
                </a:solidFill>
                <a:latin typeface="Plantagenet Cherokee" pitchFamily="18" charset="0"/>
              </a:rPr>
              <a:t>2009</a:t>
            </a:r>
            <a:endParaRPr lang="en-US" dirty="0">
              <a:solidFill>
                <a:srgbClr val="006600"/>
              </a:solidFill>
              <a:latin typeface="Plantagenet Cherokee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583236" y="2729440"/>
            <a:ext cx="1969030" cy="70238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006600"/>
                </a:solidFill>
                <a:latin typeface="Plantagenet Cherokee" pitchFamily="18" charset="0"/>
              </a:rPr>
              <a:t>Becados</a:t>
            </a:r>
            <a:endParaRPr lang="en-US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algn="ctr"/>
            <a:r>
              <a:rPr lang="en-US" dirty="0" smtClean="0">
                <a:solidFill>
                  <a:srgbClr val="006600"/>
                </a:solidFill>
                <a:latin typeface="Plantagenet Cherokee" pitchFamily="18" charset="0"/>
              </a:rPr>
              <a:t>2010</a:t>
            </a:r>
            <a:endParaRPr lang="en-US" dirty="0">
              <a:solidFill>
                <a:srgbClr val="006600"/>
              </a:solidFill>
              <a:latin typeface="Plantagenet Cherokee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373537" y="2044523"/>
            <a:ext cx="4251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006600"/>
                </a:solidFill>
                <a:latin typeface="Plantagenet Cherokee" pitchFamily="18" charset="0"/>
                <a:cs typeface="Arial" charset="0"/>
              </a:rPr>
              <a:t>99</a:t>
            </a:r>
            <a:endParaRPr lang="en-US" b="1" dirty="0">
              <a:solidFill>
                <a:srgbClr val="006600"/>
              </a:solidFill>
              <a:latin typeface="Plantagenet Cherokee" pitchFamily="18" charset="0"/>
              <a:cs typeface="Arial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412936" y="2080330"/>
            <a:ext cx="4251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006600"/>
                </a:solidFill>
                <a:latin typeface="Plantagenet Cherokee" pitchFamily="18" charset="0"/>
                <a:cs typeface="Arial" charset="0"/>
              </a:rPr>
              <a:t>94</a:t>
            </a:r>
            <a:endParaRPr lang="en-GB" b="1" dirty="0">
              <a:solidFill>
                <a:srgbClr val="006600"/>
              </a:solidFill>
              <a:latin typeface="Plantagenet Cherokee" pitchFamily="18" charset="0"/>
              <a:cs typeface="Arial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gray">
          <a:xfrm>
            <a:off x="2906523" y="4823544"/>
            <a:ext cx="5244055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s-MX" sz="1600" b="1" dirty="0" smtClean="0">
                <a:solidFill>
                  <a:srgbClr val="0F591B"/>
                </a:solidFill>
              </a:rPr>
              <a:t>La Meta para el 2010  es de 120 alumnos, se alcanzó el 82.5%</a:t>
            </a:r>
          </a:p>
          <a:p>
            <a:pPr eaLnBrk="0" hangingPunct="0"/>
            <a:r>
              <a:rPr lang="es-MX" sz="1600" b="1" dirty="0" smtClean="0">
                <a:solidFill>
                  <a:srgbClr val="0F591B"/>
                </a:solidFill>
              </a:rPr>
              <a:t>En el comparativo 2009-2010 se obtuvo un incremento del  5.3%</a:t>
            </a:r>
            <a:endParaRPr lang="en-US" sz="1600" b="1" dirty="0">
              <a:solidFill>
                <a:srgbClr val="0F591B"/>
              </a:solidFill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gray">
          <a:xfrm rot="16200000">
            <a:off x="-1444324" y="3103932"/>
            <a:ext cx="444224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Becas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 PRONABES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graphicFrame>
        <p:nvGraphicFramePr>
          <p:cNvPr id="6" name="Group 109"/>
          <p:cNvGraphicFramePr>
            <a:graphicFrameLocks/>
          </p:cNvGraphicFramePr>
          <p:nvPr/>
        </p:nvGraphicFramePr>
        <p:xfrm>
          <a:off x="1912262" y="1715607"/>
          <a:ext cx="6938225" cy="2662948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004982"/>
                <a:gridCol w="1309512"/>
                <a:gridCol w="1174044"/>
                <a:gridCol w="1275644"/>
                <a:gridCol w="1174043"/>
              </a:tblGrid>
              <a:tr h="768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CARRERAS</a:t>
                      </a:r>
                      <a:endParaRPr kumimoji="0" lang="es-MX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GENERACIÓN DE EGRESADOS 2009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ÍNDICE DE EGRESO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2009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GENERACIÓN DE EGRESADOS 2010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ÍNDICE DE EGRESO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2010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Agrónomo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39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42.8%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29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38.6%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Forestal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20.8%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10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37%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592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Lic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Administración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24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58.5%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28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51%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34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68</a:t>
                      </a: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43.6%</a:t>
                      </a: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67</a:t>
                      </a: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43%</a:t>
                      </a: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2364828" y="4965434"/>
            <a:ext cx="616502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s-MX" sz="1600" b="1" dirty="0" smtClean="0">
                <a:solidFill>
                  <a:srgbClr val="0F591B"/>
                </a:solidFill>
              </a:rPr>
              <a:t> La Meta para el 2010  es de 50% alumnos de egreso, se alcanzó el  43%</a:t>
            </a:r>
          </a:p>
          <a:p>
            <a:pPr eaLnBrk="0" hangingPunct="0"/>
            <a:r>
              <a:rPr lang="es-MX" sz="1600" b="1" dirty="0" smtClean="0">
                <a:solidFill>
                  <a:srgbClr val="0F591B"/>
                </a:solidFill>
              </a:rPr>
              <a:t>En el comparativo 2009-2010 se obtuvo un decremento del  0.6%</a:t>
            </a:r>
            <a:endParaRPr lang="en-US" sz="1600" b="1" dirty="0">
              <a:solidFill>
                <a:srgbClr val="0F591B"/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gray">
          <a:xfrm rot="16200000">
            <a:off x="-1124094" y="3027732"/>
            <a:ext cx="387798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Índice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de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Egreso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6" name="Group 109"/>
          <p:cNvGraphicFramePr>
            <a:graphicFrameLocks/>
          </p:cNvGraphicFramePr>
          <p:nvPr/>
        </p:nvGraphicFramePr>
        <p:xfrm>
          <a:off x="2395518" y="1589821"/>
          <a:ext cx="6263060" cy="248945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424775"/>
                <a:gridCol w="1750598"/>
                <a:gridCol w="2087687"/>
              </a:tblGrid>
              <a:tr h="696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CARRERAS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TITULADOS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TITULADOS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Agrónomo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40</a:t>
                      </a: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Forestal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12</a:t>
                      </a:r>
                    </a:p>
                  </a:txBody>
                  <a:tcPr anchor="ctr" horzOverflow="overflow"/>
                </a:tc>
              </a:tr>
              <a:tr h="592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Lic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Administración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49</a:t>
                      </a:r>
                    </a:p>
                  </a:txBody>
                  <a:tcPr anchor="ctr" horzOverflow="overflow"/>
                </a:tc>
              </a:tr>
              <a:tr h="334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101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Text Box 37"/>
          <p:cNvSpPr txBox="1">
            <a:spLocks noChangeArrowheads="1"/>
          </p:cNvSpPr>
          <p:nvPr/>
        </p:nvSpPr>
        <p:spPr bwMode="gray">
          <a:xfrm rot="16200000">
            <a:off x="-1684181" y="3027732"/>
            <a:ext cx="49981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Titulación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por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Carrera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pSp>
        <p:nvGrpSpPr>
          <p:cNvPr id="21" name="20 Grupo"/>
          <p:cNvGrpSpPr/>
          <p:nvPr/>
        </p:nvGrpSpPr>
        <p:grpSpPr>
          <a:xfrm>
            <a:off x="1989440" y="1048967"/>
            <a:ext cx="5749044" cy="1203206"/>
            <a:chOff x="1989440" y="1048967"/>
            <a:chExt cx="5749044" cy="1203206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gray">
            <a:xfrm flipH="1">
              <a:off x="2527052" y="1048967"/>
              <a:ext cx="5211432" cy="1203206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 sz="1400">
                <a:latin typeface="Plantagenet Cherokee" pitchFamily="18" charset="0"/>
              </a:endParaRP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 flipH="1">
              <a:off x="1989440" y="1223293"/>
              <a:ext cx="1007085" cy="1012825"/>
              <a:chOff x="3552" y="3339"/>
              <a:chExt cx="412" cy="392"/>
            </a:xfrm>
          </p:grpSpPr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10" name="Oval 2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 sz="1400">
                    <a:latin typeface="Plantagenet Cherokee" pitchFamily="18" charset="0"/>
                  </a:endParaRPr>
                </a:p>
              </p:txBody>
            </p:sp>
            <p:sp>
              <p:nvSpPr>
                <p:cNvPr id="11" name="Freeform 2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1400">
                    <a:latin typeface="Plantagenet Cherokee" pitchFamily="18" charset="0"/>
                  </a:endParaRPr>
                </a:p>
              </p:txBody>
            </p:sp>
          </p:grpSp>
          <p:sp>
            <p:nvSpPr>
              <p:cNvPr id="9" name="Text Box 22"/>
              <p:cNvSpPr txBox="1">
                <a:spLocks noChangeArrowheads="1"/>
              </p:cNvSpPr>
              <p:nvPr/>
            </p:nvSpPr>
            <p:spPr bwMode="gray">
              <a:xfrm>
                <a:off x="3632" y="3386"/>
                <a:ext cx="228" cy="1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Plantagenet Cherokee" pitchFamily="18" charset="0"/>
                  </a:rPr>
                  <a:t>2009</a:t>
                </a:r>
                <a:endPara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Plantagenet Cherokee" pitchFamily="18" charset="0"/>
                </a:endParaRPr>
              </a:p>
            </p:txBody>
          </p:sp>
        </p:grpSp>
      </p:grpSp>
      <p:grpSp>
        <p:nvGrpSpPr>
          <p:cNvPr id="23" name="22 Grupo"/>
          <p:cNvGrpSpPr/>
          <p:nvPr/>
        </p:nvGrpSpPr>
        <p:grpSpPr>
          <a:xfrm>
            <a:off x="2175293" y="3542863"/>
            <a:ext cx="5373223" cy="1287737"/>
            <a:chOff x="2175293" y="3542863"/>
            <a:chExt cx="5373223" cy="1287737"/>
          </a:xfrm>
        </p:grpSpPr>
        <p:grpSp>
          <p:nvGrpSpPr>
            <p:cNvPr id="12" name="Group 23"/>
            <p:cNvGrpSpPr>
              <a:grpSpLocks/>
            </p:cNvGrpSpPr>
            <p:nvPr/>
          </p:nvGrpSpPr>
          <p:grpSpPr bwMode="auto">
            <a:xfrm flipH="1">
              <a:off x="2175293" y="3542863"/>
              <a:ext cx="5362453" cy="1287737"/>
              <a:chOff x="-530" y="635"/>
              <a:chExt cx="4361" cy="1031"/>
            </a:xfrm>
          </p:grpSpPr>
          <p:sp>
            <p:nvSpPr>
              <p:cNvPr id="13" name="Rectangle 24"/>
              <p:cNvSpPr>
                <a:spLocks noChangeArrowheads="1"/>
              </p:cNvSpPr>
              <p:nvPr/>
            </p:nvSpPr>
            <p:spPr bwMode="gray">
              <a:xfrm>
                <a:off x="-530" y="635"/>
                <a:ext cx="3951" cy="1030"/>
              </a:xfrm>
              <a:prstGeom prst="rect">
                <a:avLst/>
              </a:prstGeom>
              <a:gradFill rotWithShape="1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0" scaled="0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t"/>
              <a:lstStyle/>
              <a:p>
                <a:r>
                  <a:rPr lang="es-MX" sz="1400" dirty="0" smtClean="0">
                    <a:latin typeface="Plantagenet Cherokee" pitchFamily="18" charset="0"/>
                  </a:rPr>
                  <a:t>	</a:t>
                </a:r>
                <a:endParaRPr lang="es-MX" sz="1400" dirty="0">
                  <a:latin typeface="Plantagenet Cherokee" pitchFamily="18" charset="0"/>
                </a:endParaRPr>
              </a:p>
            </p:txBody>
          </p:sp>
          <p:grpSp>
            <p:nvGrpSpPr>
              <p:cNvPr id="14" name="Group 25"/>
              <p:cNvGrpSpPr>
                <a:grpSpLocks/>
              </p:cNvGrpSpPr>
              <p:nvPr/>
            </p:nvGrpSpPr>
            <p:grpSpPr bwMode="auto">
              <a:xfrm>
                <a:off x="3011" y="864"/>
                <a:ext cx="820" cy="802"/>
                <a:chOff x="1632" y="1968"/>
                <a:chExt cx="432" cy="432"/>
              </a:xfrm>
            </p:grpSpPr>
            <p:grpSp>
              <p:nvGrpSpPr>
                <p:cNvPr id="15" name="Group 26"/>
                <p:cNvGrpSpPr>
                  <a:grpSpLocks/>
                </p:cNvGrpSpPr>
                <p:nvPr/>
              </p:nvGrpSpPr>
              <p:grpSpPr bwMode="auto">
                <a:xfrm>
                  <a:off x="1632" y="1968"/>
                  <a:ext cx="432" cy="432"/>
                  <a:chOff x="2574" y="1918"/>
                  <a:chExt cx="1680" cy="1678"/>
                </a:xfrm>
              </p:grpSpPr>
              <p:sp>
                <p:nvSpPr>
                  <p:cNvPr id="17" name="Oval 27"/>
                  <p:cNvSpPr>
                    <a:spLocks noChangeArrowheads="1"/>
                  </p:cNvSpPr>
                  <p:nvPr/>
                </p:nvSpPr>
                <p:spPr bwMode="gray">
                  <a:xfrm>
                    <a:off x="2574" y="1918"/>
                    <a:ext cx="1680" cy="16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6"/>
                      </a:gs>
                      <a:gs pos="100000">
                        <a:schemeClr val="accent2">
                          <a:gamma/>
                          <a:shade val="39216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MX" sz="1400">
                      <a:latin typeface="Plantagenet Cherokee" pitchFamily="18" charset="0"/>
                    </a:endParaRPr>
                  </a:p>
                </p:txBody>
              </p:sp>
              <p:sp>
                <p:nvSpPr>
                  <p:cNvPr id="18" name="Freeform 28"/>
                  <p:cNvSpPr>
                    <a:spLocks/>
                  </p:cNvSpPr>
                  <p:nvPr/>
                </p:nvSpPr>
                <p:spPr bwMode="gray">
                  <a:xfrm>
                    <a:off x="2705" y="2003"/>
                    <a:ext cx="1296" cy="633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0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400">
                      <a:ln>
                        <a:solidFill>
                          <a:srgbClr val="FF9900"/>
                        </a:solidFill>
                      </a:ln>
                      <a:latin typeface="Plantagenet Cherokee" pitchFamily="18" charset="0"/>
                    </a:endParaRPr>
                  </a:p>
                </p:txBody>
              </p:sp>
            </p:grpSp>
            <p:sp>
              <p:nvSpPr>
                <p:cNvPr id="16" name="Text Box 29"/>
                <p:cNvSpPr txBox="1">
                  <a:spLocks noChangeArrowheads="1"/>
                </p:cNvSpPr>
                <p:nvPr/>
              </p:nvSpPr>
              <p:spPr bwMode="gray">
                <a:xfrm>
                  <a:off x="1741" y="2030"/>
                  <a:ext cx="238" cy="1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400" b="1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Plantagenet Cherokee" pitchFamily="18" charset="0"/>
                    </a:rPr>
                    <a:t>2010</a:t>
                  </a:r>
                  <a:endParaRPr lang="en-US" sz="1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Plantagenet Cherokee" pitchFamily="18" charset="0"/>
                  </a:endParaRPr>
                </a:p>
              </p:txBody>
            </p:sp>
          </p:grpSp>
        </p:grpSp>
        <p:sp>
          <p:nvSpPr>
            <p:cNvPr id="19" name="18 Rectángulo"/>
            <p:cNvSpPr/>
            <p:nvPr/>
          </p:nvSpPr>
          <p:spPr>
            <a:xfrm>
              <a:off x="2976516" y="3659583"/>
              <a:ext cx="45720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dirty="0" smtClean="0">
                  <a:latin typeface="Plantagenet Cherokee" pitchFamily="18" charset="0"/>
                </a:rPr>
                <a:t>	</a:t>
              </a:r>
              <a:r>
                <a:rPr lang="es-MX" sz="1400" dirty="0" smtClean="0">
                  <a:solidFill>
                    <a:srgbClr val="006600"/>
                  </a:solidFill>
                  <a:latin typeface="Plantagenet Cherokee" pitchFamily="18" charset="0"/>
                </a:rPr>
                <a:t>Títulos:		2258</a:t>
              </a:r>
            </a:p>
            <a:p>
              <a:r>
                <a:rPr lang="es-MX" sz="1400" dirty="0" smtClean="0">
                  <a:solidFill>
                    <a:srgbClr val="006600"/>
                  </a:solidFill>
                  <a:latin typeface="Plantagenet Cherokee" pitchFamily="18" charset="0"/>
                </a:rPr>
                <a:t>	Volúmenes:	5787</a:t>
              </a:r>
            </a:p>
            <a:p>
              <a:r>
                <a:rPr lang="es-MX" sz="1400" dirty="0" smtClean="0">
                  <a:solidFill>
                    <a:srgbClr val="006600"/>
                  </a:solidFill>
                  <a:latin typeface="Plantagenet Cherokee" pitchFamily="18" charset="0"/>
                </a:rPr>
                <a:t>	</a:t>
              </a:r>
              <a:r>
                <a:rPr lang="es-MX" sz="1400" dirty="0" err="1" smtClean="0">
                  <a:solidFill>
                    <a:srgbClr val="006600"/>
                  </a:solidFill>
                  <a:latin typeface="Plantagenet Cherokee" pitchFamily="18" charset="0"/>
                </a:rPr>
                <a:t>CD´s</a:t>
              </a:r>
              <a:r>
                <a:rPr lang="es-MX" sz="1400" dirty="0" smtClean="0">
                  <a:solidFill>
                    <a:srgbClr val="006600"/>
                  </a:solidFill>
                  <a:latin typeface="Plantagenet Cherokee" pitchFamily="18" charset="0"/>
                </a:rPr>
                <a:t>:		303</a:t>
              </a:r>
            </a:p>
            <a:p>
              <a:r>
                <a:rPr lang="es-MX" sz="1400" dirty="0" smtClean="0">
                  <a:solidFill>
                    <a:srgbClr val="006600"/>
                  </a:solidFill>
                  <a:latin typeface="Plantagenet Cherokee" pitchFamily="18" charset="0"/>
                </a:rPr>
                <a:t>	Videos:		307</a:t>
              </a:r>
            </a:p>
            <a:p>
              <a:r>
                <a:rPr lang="es-MX" sz="1400" dirty="0" smtClean="0">
                  <a:solidFill>
                    <a:srgbClr val="006600"/>
                  </a:solidFill>
                  <a:latin typeface="Plantagenet Cherokee" pitchFamily="18" charset="0"/>
                </a:rPr>
                <a:t>	Total de usuarios:	3011</a:t>
              </a:r>
              <a:endParaRPr lang="es-MX" sz="1400" dirty="0">
                <a:solidFill>
                  <a:srgbClr val="006600"/>
                </a:solidFill>
                <a:latin typeface="Plantagenet Cherokee" pitchFamily="18" charset="0"/>
              </a:endParaRPr>
            </a:p>
          </p:txBody>
        </p:sp>
      </p:grpSp>
      <p:sp>
        <p:nvSpPr>
          <p:cNvPr id="20" name="19 Rectángulo"/>
          <p:cNvSpPr/>
          <p:nvPr/>
        </p:nvSpPr>
        <p:spPr>
          <a:xfrm>
            <a:off x="3120533" y="994375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latin typeface="Plantagenet Cherokee" pitchFamily="18" charset="0"/>
              </a:rPr>
              <a:t>	</a:t>
            </a:r>
            <a:r>
              <a:rPr lang="es-MX" sz="1400" dirty="0" smtClean="0">
                <a:solidFill>
                  <a:srgbClr val="006600"/>
                </a:solidFill>
                <a:latin typeface="Plantagenet Cherokee" pitchFamily="18" charset="0"/>
              </a:rPr>
              <a:t>Títulos:		2036</a:t>
            </a:r>
          </a:p>
          <a:p>
            <a:r>
              <a:rPr lang="es-MX" sz="1400" dirty="0" smtClean="0">
                <a:solidFill>
                  <a:srgbClr val="006600"/>
                </a:solidFill>
                <a:latin typeface="Plantagenet Cherokee" pitchFamily="18" charset="0"/>
              </a:rPr>
              <a:t>	Volúmenes:	5225</a:t>
            </a:r>
          </a:p>
          <a:p>
            <a:r>
              <a:rPr lang="es-MX" sz="1400" dirty="0" smtClean="0">
                <a:solidFill>
                  <a:srgbClr val="006600"/>
                </a:solidFill>
                <a:latin typeface="Plantagenet Cherokee" pitchFamily="18" charset="0"/>
              </a:rPr>
              <a:t>	</a:t>
            </a:r>
            <a:r>
              <a:rPr lang="es-MX" sz="1400" dirty="0" err="1" smtClean="0">
                <a:solidFill>
                  <a:srgbClr val="006600"/>
                </a:solidFill>
                <a:latin typeface="Plantagenet Cherokee" pitchFamily="18" charset="0"/>
              </a:rPr>
              <a:t>CD´s</a:t>
            </a:r>
            <a:r>
              <a:rPr lang="es-MX" sz="1400" dirty="0" smtClean="0">
                <a:solidFill>
                  <a:srgbClr val="006600"/>
                </a:solidFill>
                <a:latin typeface="Plantagenet Cherokee" pitchFamily="18" charset="0"/>
              </a:rPr>
              <a:t>:		303</a:t>
            </a:r>
          </a:p>
          <a:p>
            <a:r>
              <a:rPr lang="es-MX" sz="1400" dirty="0" smtClean="0">
                <a:solidFill>
                  <a:srgbClr val="006600"/>
                </a:solidFill>
                <a:latin typeface="Plantagenet Cherokee" pitchFamily="18" charset="0"/>
              </a:rPr>
              <a:t>	Videos:		307</a:t>
            </a:r>
          </a:p>
          <a:p>
            <a:r>
              <a:rPr lang="es-MX" sz="1400" dirty="0" smtClean="0">
                <a:solidFill>
                  <a:srgbClr val="006600"/>
                </a:solidFill>
                <a:latin typeface="Plantagenet Cherokee" pitchFamily="18" charset="0"/>
              </a:rPr>
              <a:t>	Total de usuarios:	1,157</a:t>
            </a:r>
            <a:endParaRPr lang="es-MX" sz="1400" dirty="0">
              <a:solidFill>
                <a:srgbClr val="006600"/>
              </a:solidFill>
              <a:latin typeface="Plantagenet Cherokee" pitchFamily="18" charset="0"/>
            </a:endParaRP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gray">
          <a:xfrm rot="16200000">
            <a:off x="-1815847" y="3056307"/>
            <a:ext cx="510909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Centro de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Información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13" name="Freeform 8"/>
          <p:cNvSpPr>
            <a:spLocks/>
          </p:cNvSpPr>
          <p:nvPr/>
        </p:nvSpPr>
        <p:spPr bwMode="auto">
          <a:xfrm>
            <a:off x="3399188" y="2314217"/>
            <a:ext cx="1963033" cy="980368"/>
          </a:xfrm>
          <a:custGeom>
            <a:avLst/>
            <a:gdLst>
              <a:gd name="T0" fmla="*/ 2147483647 w 1168"/>
              <a:gd name="T1" fmla="*/ 2147483647 h 800"/>
              <a:gd name="T2" fmla="*/ 2147483647 w 1168"/>
              <a:gd name="T3" fmla="*/ 0 h 800"/>
              <a:gd name="T4" fmla="*/ 0 w 1168"/>
              <a:gd name="T5" fmla="*/ 0 h 800"/>
              <a:gd name="T6" fmla="*/ 2147483647 w 1168"/>
              <a:gd name="T7" fmla="*/ 2147483647 h 800"/>
              <a:gd name="T8" fmla="*/ 2147483647 w 1168"/>
              <a:gd name="T9" fmla="*/ 2147483647 h 800"/>
              <a:gd name="T10" fmla="*/ 2147483647 w 1168"/>
              <a:gd name="T11" fmla="*/ 2147483647 h 800"/>
              <a:gd name="T12" fmla="*/ 0 w 1168"/>
              <a:gd name="T13" fmla="*/ 2147483647 h 800"/>
              <a:gd name="T14" fmla="*/ 2147483647 w 1168"/>
              <a:gd name="T15" fmla="*/ 2147483647 h 800"/>
              <a:gd name="T16" fmla="*/ 2147483647 w 1168"/>
              <a:gd name="T17" fmla="*/ 2147483647 h 800"/>
              <a:gd name="T18" fmla="*/ 2147483647 w 1168"/>
              <a:gd name="T19" fmla="*/ 2147483647 h 800"/>
              <a:gd name="T20" fmla="*/ 2147483647 w 1168"/>
              <a:gd name="T21" fmla="*/ 2147483647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2D05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MX" sz="1600">
              <a:solidFill>
                <a:schemeClr val="bg1"/>
              </a:solidFill>
              <a:latin typeface="Plantagenet Cherokee" pitchFamily="18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2929277" y="964954"/>
            <a:ext cx="1898650" cy="978253"/>
          </a:xfrm>
          <a:custGeom>
            <a:avLst/>
            <a:gdLst>
              <a:gd name="T0" fmla="*/ 2147483647 w 1196"/>
              <a:gd name="T1" fmla="*/ 2147483647 h 800"/>
              <a:gd name="T2" fmla="*/ 2147483647 w 1196"/>
              <a:gd name="T3" fmla="*/ 0 h 800"/>
              <a:gd name="T4" fmla="*/ 0 w 1196"/>
              <a:gd name="T5" fmla="*/ 0 h 800"/>
              <a:gd name="T6" fmla="*/ 0 w 1196"/>
              <a:gd name="T7" fmla="*/ 2147483647 h 800"/>
              <a:gd name="T8" fmla="*/ 2147483647 w 1196"/>
              <a:gd name="T9" fmla="*/ 2147483647 h 800"/>
              <a:gd name="T10" fmla="*/ 2147483647 w 1196"/>
              <a:gd name="T11" fmla="*/ 2147483647 h 800"/>
              <a:gd name="T12" fmla="*/ 2147483647 w 1196"/>
              <a:gd name="T13" fmla="*/ 2147483647 h 800"/>
              <a:gd name="T14" fmla="*/ 2147483647 w 1196"/>
              <a:gd name="T15" fmla="*/ 2147483647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FF990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MX" sz="1600">
              <a:solidFill>
                <a:schemeClr val="bg1"/>
              </a:solidFill>
              <a:latin typeface="Plantagenet Cherokee" pitchFamily="18" charset="0"/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6760280" y="3883375"/>
            <a:ext cx="1854200" cy="1059391"/>
          </a:xfrm>
          <a:custGeom>
            <a:avLst/>
            <a:gdLst>
              <a:gd name="T0" fmla="*/ 2147483647 w 1168"/>
              <a:gd name="T1" fmla="*/ 2147483647 h 800"/>
              <a:gd name="T2" fmla="*/ 2147483647 w 1168"/>
              <a:gd name="T3" fmla="*/ 0 h 800"/>
              <a:gd name="T4" fmla="*/ 0 w 1168"/>
              <a:gd name="T5" fmla="*/ 0 h 800"/>
              <a:gd name="T6" fmla="*/ 2147483647 w 1168"/>
              <a:gd name="T7" fmla="*/ 2147483647 h 800"/>
              <a:gd name="T8" fmla="*/ 2147483647 w 1168"/>
              <a:gd name="T9" fmla="*/ 2147483647 h 800"/>
              <a:gd name="T10" fmla="*/ 2147483647 w 1168"/>
              <a:gd name="T11" fmla="*/ 2147483647 h 800"/>
              <a:gd name="T12" fmla="*/ 0 w 1168"/>
              <a:gd name="T13" fmla="*/ 2147483647 h 800"/>
              <a:gd name="T14" fmla="*/ 2147483647 w 1168"/>
              <a:gd name="T15" fmla="*/ 2147483647 h 800"/>
              <a:gd name="T16" fmla="*/ 2147483647 w 1168"/>
              <a:gd name="T17" fmla="*/ 2147483647 h 800"/>
              <a:gd name="T18" fmla="*/ 2147483647 w 1168"/>
              <a:gd name="T19" fmla="*/ 2147483647 h 800"/>
              <a:gd name="T20" fmla="*/ 2147483647 w 1168"/>
              <a:gd name="T21" fmla="*/ 2147483647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82E0E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MX" sz="1600">
              <a:solidFill>
                <a:schemeClr val="bg1"/>
              </a:solidFill>
              <a:latin typeface="Plantagenet Cherokee" pitchFamily="18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4261203" y="3860800"/>
            <a:ext cx="1857375" cy="1059392"/>
          </a:xfrm>
          <a:custGeom>
            <a:avLst/>
            <a:gdLst>
              <a:gd name="T0" fmla="*/ 2147483647 w 1170"/>
              <a:gd name="T1" fmla="*/ 2147483647 h 800"/>
              <a:gd name="T2" fmla="*/ 2147483647 w 1170"/>
              <a:gd name="T3" fmla="*/ 0 h 800"/>
              <a:gd name="T4" fmla="*/ 0 w 1170"/>
              <a:gd name="T5" fmla="*/ 0 h 800"/>
              <a:gd name="T6" fmla="*/ 2147483647 w 1170"/>
              <a:gd name="T7" fmla="*/ 2147483647 h 800"/>
              <a:gd name="T8" fmla="*/ 2147483647 w 1170"/>
              <a:gd name="T9" fmla="*/ 2147483647 h 800"/>
              <a:gd name="T10" fmla="*/ 2147483647 w 1170"/>
              <a:gd name="T11" fmla="*/ 2147483647 h 800"/>
              <a:gd name="T12" fmla="*/ 0 w 1170"/>
              <a:gd name="T13" fmla="*/ 2147483647 h 800"/>
              <a:gd name="T14" fmla="*/ 2147483647 w 1170"/>
              <a:gd name="T15" fmla="*/ 2147483647 h 800"/>
              <a:gd name="T16" fmla="*/ 2147483647 w 1170"/>
              <a:gd name="T17" fmla="*/ 2147483647 h 800"/>
              <a:gd name="T18" fmla="*/ 2147483647 w 1170"/>
              <a:gd name="T19" fmla="*/ 2147483647 h 800"/>
              <a:gd name="T20" fmla="*/ 2147483647 w 1170"/>
              <a:gd name="T21" fmla="*/ 2147483647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C000"/>
          </a:solidFill>
          <a:ln w="38100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 sz="1600">
              <a:solidFill>
                <a:schemeClr val="bg1"/>
              </a:solidFill>
              <a:latin typeface="Plantagenet Cherokee" pitchFamily="18" charset="0"/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6223708" y="2235200"/>
            <a:ext cx="1854200" cy="1036813"/>
          </a:xfrm>
          <a:custGeom>
            <a:avLst/>
            <a:gdLst>
              <a:gd name="T0" fmla="*/ 2147483647 w 1168"/>
              <a:gd name="T1" fmla="*/ 2147483647 h 800"/>
              <a:gd name="T2" fmla="*/ 2147483647 w 1168"/>
              <a:gd name="T3" fmla="*/ 0 h 800"/>
              <a:gd name="T4" fmla="*/ 0 w 1168"/>
              <a:gd name="T5" fmla="*/ 0 h 800"/>
              <a:gd name="T6" fmla="*/ 2147483647 w 1168"/>
              <a:gd name="T7" fmla="*/ 2147483647 h 800"/>
              <a:gd name="T8" fmla="*/ 2147483647 w 1168"/>
              <a:gd name="T9" fmla="*/ 2147483647 h 800"/>
              <a:gd name="T10" fmla="*/ 2147483647 w 1168"/>
              <a:gd name="T11" fmla="*/ 2147483647 h 800"/>
              <a:gd name="T12" fmla="*/ 0 w 1168"/>
              <a:gd name="T13" fmla="*/ 2147483647 h 800"/>
              <a:gd name="T14" fmla="*/ 2147483647 w 1168"/>
              <a:gd name="T15" fmla="*/ 2147483647 h 800"/>
              <a:gd name="T16" fmla="*/ 2147483647 w 1168"/>
              <a:gd name="T17" fmla="*/ 2147483647 h 800"/>
              <a:gd name="T18" fmla="*/ 2147483647 w 1168"/>
              <a:gd name="T19" fmla="*/ 2147483647 h 800"/>
              <a:gd name="T20" fmla="*/ 2147483647 w 1168"/>
              <a:gd name="T21" fmla="*/ 2147483647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C78039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MX" sz="1600">
              <a:solidFill>
                <a:schemeClr val="bg1"/>
              </a:solidFill>
              <a:latin typeface="Plantagenet Cherokee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766254" y="2449683"/>
            <a:ext cx="14266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Futbol</a:t>
            </a:r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 Soccer</a:t>
            </a:r>
          </a:p>
          <a:p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Participación</a:t>
            </a:r>
            <a:endParaRPr lang="en-GB" sz="1600" b="1" dirty="0" smtClean="0">
              <a:solidFill>
                <a:schemeClr val="bg1"/>
              </a:solidFill>
              <a:latin typeface="Plantagenet Cherokee" pitchFamily="18" charset="0"/>
              <a:cs typeface="Arial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18 </a:t>
            </a:r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alumnos</a:t>
            </a:r>
            <a:endParaRPr lang="en-GB" sz="1600" b="1" dirty="0">
              <a:solidFill>
                <a:schemeClr val="bg1"/>
              </a:solidFill>
              <a:latin typeface="Plantagenet Cherokee" pitchFamily="18" charset="0"/>
              <a:cs typeface="Arial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996967" y="1055065"/>
            <a:ext cx="16337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Beisbol</a:t>
            </a:r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,</a:t>
            </a:r>
          </a:p>
          <a:p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Participación</a:t>
            </a:r>
            <a:endParaRPr lang="en-GB" sz="1600" b="1" dirty="0" smtClean="0">
              <a:solidFill>
                <a:schemeClr val="bg1"/>
              </a:solidFill>
              <a:latin typeface="Plantagenet Cherokee" pitchFamily="18" charset="0"/>
              <a:cs typeface="Arial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18 </a:t>
            </a:r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alumnos</a:t>
            </a:r>
            <a:endParaRPr lang="en-GB" sz="1600" b="1" dirty="0">
              <a:solidFill>
                <a:schemeClr val="bg1"/>
              </a:solidFill>
              <a:latin typeface="Plantagenet Cherokee" pitchFamily="18" charset="0"/>
              <a:cs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528963" y="3951111"/>
            <a:ext cx="13186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Concurso</a:t>
            </a:r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Poesía</a:t>
            </a:r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,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1 </a:t>
            </a:r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alumno</a:t>
            </a:r>
            <a:endParaRPr lang="en-GB" sz="1600" b="1" dirty="0">
              <a:solidFill>
                <a:schemeClr val="bg1"/>
              </a:solidFill>
              <a:latin typeface="Plantagenet Cherokee" pitchFamily="18" charset="0"/>
              <a:cs typeface="Arial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125936" y="3999441"/>
            <a:ext cx="12349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Banda de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Guerra,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12 </a:t>
            </a:r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alumnos</a:t>
            </a:r>
            <a:endParaRPr lang="en-GB" sz="1600" b="1" dirty="0">
              <a:solidFill>
                <a:schemeClr val="bg1"/>
              </a:solidFill>
              <a:latin typeface="Plantagenet Cherokee" pitchFamily="18" charset="0"/>
              <a:cs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689108" y="2488320"/>
            <a:ext cx="1127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Escolta</a:t>
            </a:r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,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7 </a:t>
            </a:r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alumnos</a:t>
            </a:r>
            <a:endParaRPr lang="en-GB" sz="1600" b="1" dirty="0">
              <a:solidFill>
                <a:schemeClr val="bg1"/>
              </a:solidFill>
              <a:latin typeface="Plantagenet Cherokee" pitchFamily="18" charset="0"/>
              <a:cs typeface="Arial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gray">
          <a:xfrm>
            <a:off x="2695734" y="5601893"/>
            <a:ext cx="487171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s-MX" b="1" dirty="0" smtClean="0">
                <a:solidFill>
                  <a:srgbClr val="0F591B"/>
                </a:solidFill>
              </a:rPr>
              <a:t>La Meta para el 2010  es de 360 alumnos, se alcanzó el 100%</a:t>
            </a:r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5512183" y="926276"/>
            <a:ext cx="1854200" cy="1059391"/>
          </a:xfrm>
          <a:custGeom>
            <a:avLst/>
            <a:gdLst>
              <a:gd name="T0" fmla="*/ 2147483647 w 1168"/>
              <a:gd name="T1" fmla="*/ 2147483647 h 800"/>
              <a:gd name="T2" fmla="*/ 2147483647 w 1168"/>
              <a:gd name="T3" fmla="*/ 0 h 800"/>
              <a:gd name="T4" fmla="*/ 0 w 1168"/>
              <a:gd name="T5" fmla="*/ 0 h 800"/>
              <a:gd name="T6" fmla="*/ 2147483647 w 1168"/>
              <a:gd name="T7" fmla="*/ 2147483647 h 800"/>
              <a:gd name="T8" fmla="*/ 2147483647 w 1168"/>
              <a:gd name="T9" fmla="*/ 2147483647 h 800"/>
              <a:gd name="T10" fmla="*/ 2147483647 w 1168"/>
              <a:gd name="T11" fmla="*/ 2147483647 h 800"/>
              <a:gd name="T12" fmla="*/ 0 w 1168"/>
              <a:gd name="T13" fmla="*/ 2147483647 h 800"/>
              <a:gd name="T14" fmla="*/ 2147483647 w 1168"/>
              <a:gd name="T15" fmla="*/ 2147483647 h 800"/>
              <a:gd name="T16" fmla="*/ 2147483647 w 1168"/>
              <a:gd name="T17" fmla="*/ 2147483647 h 800"/>
              <a:gd name="T18" fmla="*/ 2147483647 w 1168"/>
              <a:gd name="T19" fmla="*/ 2147483647 h 800"/>
              <a:gd name="T20" fmla="*/ 2147483647 w 1168"/>
              <a:gd name="T21" fmla="*/ 2147483647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82E0E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MX" sz="1600">
              <a:solidFill>
                <a:schemeClr val="bg1"/>
              </a:solidFill>
              <a:latin typeface="Plantagenet Cherokee" pitchFamily="18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748439" y="1049419"/>
            <a:ext cx="13423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Actividades</a:t>
            </a:r>
            <a:endParaRPr lang="en-GB" sz="1600" b="1" dirty="0" smtClean="0">
              <a:solidFill>
                <a:schemeClr val="bg1"/>
              </a:solidFill>
              <a:latin typeface="Plantagenet Cherokee" pitchFamily="18" charset="0"/>
              <a:cs typeface="Arial" charset="0"/>
            </a:endParaRPr>
          </a:p>
          <a:p>
            <a:pPr algn="ctr"/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cívicas</a:t>
            </a:r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,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304 </a:t>
            </a:r>
            <a:r>
              <a:rPr lang="en-GB" sz="1600" b="1" dirty="0" err="1" smtClean="0">
                <a:solidFill>
                  <a:schemeClr val="bg1"/>
                </a:solidFill>
                <a:latin typeface="Plantagenet Cherokee" pitchFamily="18" charset="0"/>
                <a:cs typeface="Arial" charset="0"/>
              </a:rPr>
              <a:t>alumnos</a:t>
            </a:r>
            <a:endParaRPr lang="en-GB" sz="1600" b="1" dirty="0">
              <a:solidFill>
                <a:schemeClr val="bg1"/>
              </a:solidFill>
              <a:latin typeface="Plantagenet Cherokee" pitchFamily="18" charset="0"/>
              <a:cs typeface="Arial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gray">
          <a:xfrm rot="16200000">
            <a:off x="-2036873" y="3058510"/>
            <a:ext cx="551304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Actividades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Extraescolares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39153" y="1204055"/>
            <a:ext cx="7038481" cy="334889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En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relación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a los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resultados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obtenidos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durante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el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período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2010,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necesario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Plantagenet Cherokee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Promoción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oferta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educativa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;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Fortalecer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programa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tutorías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y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asesorías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;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Incrementar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apoyo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becas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;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Fortalecer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programa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titulación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;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Promover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 la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evaluación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externa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para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acreditación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y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certificación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;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Incrementar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acervo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bibliográfico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y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usuarios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. 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gray">
          <a:xfrm rot="16200000">
            <a:off x="-773805" y="3087085"/>
            <a:ext cx="30059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Conclusiones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5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7152" y="2114336"/>
            <a:ext cx="200025" cy="200025"/>
          </a:xfrm>
          <a:prstGeom prst="rect">
            <a:avLst/>
          </a:prstGeom>
        </p:spPr>
      </p:pic>
      <p:pic>
        <p:nvPicPr>
          <p:cNvPr id="7" name="6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3074" y="2416862"/>
            <a:ext cx="200025" cy="200025"/>
          </a:xfrm>
          <a:prstGeom prst="rect">
            <a:avLst/>
          </a:prstGeom>
        </p:spPr>
      </p:pic>
      <p:pic>
        <p:nvPicPr>
          <p:cNvPr id="8" name="7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996" y="2719388"/>
            <a:ext cx="200025" cy="200025"/>
          </a:xfrm>
          <a:prstGeom prst="rect">
            <a:avLst/>
          </a:prstGeom>
        </p:spPr>
      </p:pic>
      <p:pic>
        <p:nvPicPr>
          <p:cNvPr id="9" name="8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7623" y="3049207"/>
            <a:ext cx="200025" cy="200025"/>
          </a:xfrm>
          <a:prstGeom prst="rect">
            <a:avLst/>
          </a:prstGeom>
        </p:spPr>
      </p:pic>
      <p:pic>
        <p:nvPicPr>
          <p:cNvPr id="10" name="9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193" y="3379029"/>
            <a:ext cx="200025" cy="200025"/>
          </a:xfrm>
          <a:prstGeom prst="rect">
            <a:avLst/>
          </a:prstGeom>
        </p:spPr>
      </p:pic>
      <p:pic>
        <p:nvPicPr>
          <p:cNvPr id="11" name="10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9468" y="3872623"/>
            <a:ext cx="200025" cy="20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22488" y="2605088"/>
            <a:ext cx="70215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normalizeH="0" baseline="0" noProof="0" dirty="0" err="1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Proceso</a:t>
            </a:r>
            <a:r>
              <a:rPr kumimoji="0" lang="en-GB" sz="4400" b="1" i="0" u="none" strike="noStrike" kern="0" normalizeH="0" baseline="0" noProof="0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GB" sz="4400" b="1" i="0" u="none" strike="noStrike" kern="0" normalizeH="0" baseline="0" noProof="0" dirty="0" err="1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Vinculación</a:t>
            </a:r>
            <a:endParaRPr kumimoji="0" lang="en-US" sz="4400" b="1" i="0" u="none" strike="noStrike" kern="0" normalizeH="0" baseline="0" noProof="0" dirty="0" smtClean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8273" y="5842226"/>
            <a:ext cx="938201" cy="5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azul_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5693" y="5919197"/>
            <a:ext cx="1064507" cy="600584"/>
          </a:xfrm>
          <a:prstGeom prst="rect">
            <a:avLst/>
          </a:prstGeom>
        </p:spPr>
      </p:pic>
      <p:pic>
        <p:nvPicPr>
          <p:cNvPr id="12" name="11 Imagen" descr="1gb_600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30793" b="16691"/>
          <a:stretch>
            <a:fillRect/>
          </a:stretch>
        </p:blipFill>
        <p:spPr>
          <a:xfrm>
            <a:off x="583793" y="5994228"/>
            <a:ext cx="808277" cy="672703"/>
          </a:xfrm>
          <a:prstGeom prst="rect">
            <a:avLst/>
          </a:prstGeom>
        </p:spPr>
      </p:pic>
      <p:pic>
        <p:nvPicPr>
          <p:cNvPr id="13" name="12 Imagen" descr="pair3WH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7284" y="724753"/>
            <a:ext cx="212905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7" name="Group 109"/>
          <p:cNvGraphicFramePr>
            <a:graphicFrameLocks/>
          </p:cNvGraphicFramePr>
          <p:nvPr/>
        </p:nvGraphicFramePr>
        <p:xfrm>
          <a:off x="2071670" y="2000240"/>
          <a:ext cx="6000795" cy="1948079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000265"/>
                <a:gridCol w="2000265"/>
                <a:gridCol w="2000265"/>
              </a:tblGrid>
              <a:tr h="696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ACUERDOS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PEQUEÑA EMPRESA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MEDIANA EMPRESA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Sector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Público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17</a:t>
                      </a: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Sector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Productivo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</a:t>
                      </a: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22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gray">
          <a:xfrm rot="16200000">
            <a:off x="-1542592" y="3058510"/>
            <a:ext cx="460068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Vinculación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Acuerdos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pSp>
        <p:nvGrpSpPr>
          <p:cNvPr id="2" name="34 Grupo"/>
          <p:cNvGrpSpPr/>
          <p:nvPr/>
        </p:nvGrpSpPr>
        <p:grpSpPr>
          <a:xfrm>
            <a:off x="2065866" y="803618"/>
            <a:ext cx="6172224" cy="688985"/>
            <a:chOff x="1828800" y="2000240"/>
            <a:chExt cx="6172224" cy="68898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FONDO CAMPECHE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pequeña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2008-2011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gray">
            <a:xfrm>
              <a:off x="2040729" y="2111199"/>
              <a:ext cx="36901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1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5" name="34 Grupo"/>
          <p:cNvGrpSpPr/>
          <p:nvPr/>
        </p:nvGrpSpPr>
        <p:grpSpPr>
          <a:xfrm>
            <a:off x="2082800" y="2355840"/>
            <a:ext cx="6172224" cy="688985"/>
            <a:chOff x="1828800" y="2000240"/>
            <a:chExt cx="6172224" cy="688985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1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9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SEMARNAT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2008-2011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gray">
            <a:xfrm>
              <a:off x="2040729" y="2111199"/>
              <a:ext cx="36901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3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13" name="34 Grupo"/>
          <p:cNvGrpSpPr/>
          <p:nvPr/>
        </p:nvGrpSpPr>
        <p:grpSpPr>
          <a:xfrm>
            <a:off x="2065867" y="1571263"/>
            <a:ext cx="6172224" cy="688985"/>
            <a:chOff x="1828800" y="2000240"/>
            <a:chExt cx="6172224" cy="688985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2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7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SAT (2)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2008-2011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gray">
            <a:xfrm>
              <a:off x="2040729" y="2111199"/>
              <a:ext cx="36901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2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21" name="34 Grupo"/>
          <p:cNvGrpSpPr/>
          <p:nvPr/>
        </p:nvGrpSpPr>
        <p:grpSpPr>
          <a:xfrm>
            <a:off x="2082800" y="3146062"/>
            <a:ext cx="6172224" cy="688985"/>
            <a:chOff x="1828800" y="2000240"/>
            <a:chExt cx="6172224" cy="688985"/>
          </a:xfrm>
        </p:grpSpPr>
        <p:grpSp>
          <p:nvGrpSpPr>
            <p:cNvPr id="28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3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5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FINANCIERA RURAL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2008-2011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gray">
            <a:xfrm>
              <a:off x="2040729" y="2111199"/>
              <a:ext cx="36901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4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29" name="34 Grupo"/>
          <p:cNvGrpSpPr/>
          <p:nvPr/>
        </p:nvGrpSpPr>
        <p:grpSpPr>
          <a:xfrm>
            <a:off x="2116667" y="3902418"/>
            <a:ext cx="6172224" cy="688985"/>
            <a:chOff x="1828800" y="2000240"/>
            <a:chExt cx="6172224" cy="688985"/>
          </a:xfrm>
        </p:grpSpPr>
        <p:grpSp>
          <p:nvGrpSpPr>
            <p:cNvPr id="36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9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9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94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95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MUN. CALAKMUL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2009-2012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gray">
            <a:xfrm>
              <a:off x="2040729" y="2111199"/>
              <a:ext cx="36901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5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37" name="34 Grupo"/>
          <p:cNvGrpSpPr/>
          <p:nvPr/>
        </p:nvGrpSpPr>
        <p:grpSpPr>
          <a:xfrm>
            <a:off x="2122311" y="4766017"/>
            <a:ext cx="6172224" cy="688985"/>
            <a:chOff x="1828800" y="2000240"/>
            <a:chExt cx="6172224" cy="688985"/>
          </a:xfrm>
        </p:grpSpPr>
        <p:grpSp>
          <p:nvGrpSpPr>
            <p:cNvPr id="38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10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7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02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103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UAC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2009-2012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104" name="Text Box 13"/>
            <p:cNvSpPr txBox="1">
              <a:spLocks noChangeArrowheads="1"/>
            </p:cNvSpPr>
            <p:nvPr/>
          </p:nvSpPr>
          <p:spPr bwMode="gray">
            <a:xfrm>
              <a:off x="2040729" y="2111199"/>
              <a:ext cx="36901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6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39" name="34 Grupo"/>
          <p:cNvGrpSpPr/>
          <p:nvPr/>
        </p:nvGrpSpPr>
        <p:grpSpPr>
          <a:xfrm>
            <a:off x="2127955" y="5528018"/>
            <a:ext cx="6172224" cy="688985"/>
            <a:chOff x="1828800" y="2000240"/>
            <a:chExt cx="6172224" cy="688985"/>
          </a:xfrm>
        </p:grpSpPr>
        <p:grpSp>
          <p:nvGrpSpPr>
            <p:cNvPr id="40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1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5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10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111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ITLERMA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2009-2012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112" name="Text Box 13"/>
            <p:cNvSpPr txBox="1">
              <a:spLocks noChangeArrowheads="1"/>
            </p:cNvSpPr>
            <p:nvPr/>
          </p:nvSpPr>
          <p:spPr bwMode="gray">
            <a:xfrm>
              <a:off x="2040729" y="2111199"/>
              <a:ext cx="36901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7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sp>
        <p:nvSpPr>
          <p:cNvPr id="59" name="58 Rectángulo"/>
          <p:cNvSpPr/>
          <p:nvPr/>
        </p:nvSpPr>
        <p:spPr>
          <a:xfrm>
            <a:off x="4509912" y="338666"/>
            <a:ext cx="1586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6600"/>
                </a:solidFill>
              </a:rPr>
              <a:t>CONVENIOS 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gray">
          <a:xfrm rot="16200000">
            <a:off x="-2135925" y="3249011"/>
            <a:ext cx="580639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Posicionamiento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Convenios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0944"/>
            <a:ext cx="1557867" cy="6858000"/>
          </a:xfrm>
          <a:prstGeom prst="rect">
            <a:avLst/>
          </a:prstGeom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797270" y="268013"/>
            <a:ext cx="6589986" cy="646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eaLnBrk="0" hangingPunct="0"/>
            <a:endParaRPr lang="en-US" dirty="0" smtClean="0">
              <a:ln/>
              <a:solidFill>
                <a:srgbClr val="006600"/>
              </a:solidFill>
            </a:endParaRPr>
          </a:p>
          <a:p>
            <a:pPr algn="just" eaLnBrk="0" hangingPunct="0"/>
            <a:r>
              <a:rPr lang="en-US" dirty="0" smtClean="0">
                <a:ln/>
                <a:solidFill>
                  <a:srgbClr val="006600"/>
                </a:solidFill>
              </a:rPr>
              <a:t>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Rendición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cuentas</a:t>
            </a:r>
            <a:r>
              <a:rPr lang="en-US" dirty="0" smtClean="0">
                <a:ln/>
                <a:solidFill>
                  <a:srgbClr val="006600"/>
                </a:solidFill>
              </a:rPr>
              <a:t> 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como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pilar</a:t>
            </a:r>
            <a:r>
              <a:rPr lang="en-US" dirty="0" smtClean="0">
                <a:ln/>
                <a:solidFill>
                  <a:srgbClr val="006600"/>
                </a:solidFill>
              </a:rPr>
              <a:t> fundamental  entre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relación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Gobierno</a:t>
            </a:r>
            <a:r>
              <a:rPr lang="en-US" dirty="0" smtClean="0">
                <a:ln/>
                <a:solidFill>
                  <a:srgbClr val="006600"/>
                </a:solidFill>
              </a:rPr>
              <a:t> y 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ciudadanía</a:t>
            </a:r>
            <a:r>
              <a:rPr lang="en-US" dirty="0" smtClean="0">
                <a:ln/>
                <a:solidFill>
                  <a:srgbClr val="006600"/>
                </a:solidFill>
              </a:rPr>
              <a:t>;  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fomenta</a:t>
            </a:r>
            <a:r>
              <a:rPr lang="en-US" dirty="0" smtClean="0">
                <a:ln/>
                <a:solidFill>
                  <a:srgbClr val="006600"/>
                </a:solidFill>
              </a:rPr>
              <a:t> 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práctica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transparente</a:t>
            </a:r>
            <a:r>
              <a:rPr lang="en-US" dirty="0" smtClean="0">
                <a:ln/>
                <a:solidFill>
                  <a:srgbClr val="006600"/>
                </a:solidFill>
              </a:rPr>
              <a:t>  y el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fácil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acceso</a:t>
            </a:r>
            <a:r>
              <a:rPr lang="en-US" dirty="0" smtClean="0">
                <a:ln/>
                <a:solidFill>
                  <a:srgbClr val="006600"/>
                </a:solidFill>
              </a:rPr>
              <a:t> a la 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información</a:t>
            </a:r>
            <a:r>
              <a:rPr lang="en-US" dirty="0" smtClean="0">
                <a:ln/>
                <a:solidFill>
                  <a:srgbClr val="006600"/>
                </a:solidFill>
              </a:rPr>
              <a:t>,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las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funciones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cada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organo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que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integran</a:t>
            </a:r>
            <a:r>
              <a:rPr lang="en-US" dirty="0" smtClean="0">
                <a:ln/>
                <a:solidFill>
                  <a:srgbClr val="006600"/>
                </a:solidFill>
              </a:rPr>
              <a:t> el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gobierno</a:t>
            </a:r>
            <a:r>
              <a:rPr lang="en-US" dirty="0" smtClean="0">
                <a:ln/>
                <a:solidFill>
                  <a:srgbClr val="006600"/>
                </a:solidFill>
              </a:rPr>
              <a:t>.</a:t>
            </a:r>
          </a:p>
          <a:p>
            <a:pPr algn="just" eaLnBrk="0" hangingPunct="0"/>
            <a:endParaRPr lang="en-US" dirty="0" smtClean="0">
              <a:ln/>
              <a:solidFill>
                <a:srgbClr val="FF0000"/>
              </a:solidFill>
            </a:endParaRPr>
          </a:p>
          <a:p>
            <a:pPr algn="just" eaLnBrk="0" hangingPunct="0"/>
            <a:r>
              <a:rPr lang="en-US" dirty="0" smtClean="0">
                <a:ln/>
                <a:solidFill>
                  <a:srgbClr val="006600"/>
                </a:solidFill>
              </a:rPr>
              <a:t>En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relación</a:t>
            </a:r>
            <a:r>
              <a:rPr lang="en-US" dirty="0" smtClean="0">
                <a:ln/>
                <a:solidFill>
                  <a:srgbClr val="006600"/>
                </a:solidFill>
              </a:rPr>
              <a:t> a lo anterior y en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cumplimiento</a:t>
            </a:r>
            <a:r>
              <a:rPr lang="en-US" dirty="0" smtClean="0">
                <a:ln/>
                <a:solidFill>
                  <a:srgbClr val="006600"/>
                </a:solidFill>
              </a:rPr>
              <a:t> a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obligación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políticos</a:t>
            </a:r>
            <a:r>
              <a:rPr lang="en-US" dirty="0" smtClean="0">
                <a:ln/>
                <a:solidFill>
                  <a:srgbClr val="006600"/>
                </a:solidFill>
              </a:rPr>
              <a:t> y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funcionarios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informar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sobre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sus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decisiones</a:t>
            </a:r>
            <a:r>
              <a:rPr lang="en-US" dirty="0" smtClean="0">
                <a:ln/>
                <a:solidFill>
                  <a:srgbClr val="006600"/>
                </a:solidFill>
              </a:rPr>
              <a:t> y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justificarlas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publicamente</a:t>
            </a:r>
            <a:r>
              <a:rPr lang="en-US" dirty="0" smtClean="0">
                <a:ln/>
                <a:solidFill>
                  <a:srgbClr val="006600"/>
                </a:solidFill>
              </a:rPr>
              <a:t>, lo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cual</a:t>
            </a:r>
            <a:r>
              <a:rPr lang="en-US" dirty="0" smtClean="0">
                <a:ln/>
                <a:solidFill>
                  <a:srgbClr val="006600"/>
                </a:solidFill>
              </a:rPr>
              <a:t> se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fundamenta</a:t>
            </a:r>
            <a:r>
              <a:rPr lang="en-US" dirty="0" smtClean="0">
                <a:ln/>
                <a:solidFill>
                  <a:srgbClr val="006600"/>
                </a:solidFill>
              </a:rPr>
              <a:t> en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Ley</a:t>
            </a:r>
            <a:r>
              <a:rPr lang="en-US" dirty="0" smtClean="0">
                <a:ln/>
                <a:solidFill>
                  <a:srgbClr val="006600"/>
                </a:solidFill>
              </a:rPr>
              <a:t> Federal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Responsabilidades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Administrativas</a:t>
            </a:r>
            <a:r>
              <a:rPr lang="en-US" dirty="0" smtClean="0">
                <a:ln/>
                <a:solidFill>
                  <a:srgbClr val="006600"/>
                </a:solidFill>
              </a:rPr>
              <a:t> de los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Servidores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Públicos</a:t>
            </a:r>
            <a:r>
              <a:rPr lang="en-US" dirty="0" smtClean="0">
                <a:ln/>
                <a:solidFill>
                  <a:srgbClr val="006600"/>
                </a:solidFill>
              </a:rPr>
              <a:t>, en los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términos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que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establecen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las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disposiciones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legales</a:t>
            </a:r>
            <a:r>
              <a:rPr lang="en-US" dirty="0" smtClean="0">
                <a:ln/>
                <a:solidFill>
                  <a:srgbClr val="006600"/>
                </a:solidFill>
              </a:rPr>
              <a:t>, en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específico</a:t>
            </a:r>
            <a:r>
              <a:rPr lang="en-US" dirty="0" smtClean="0">
                <a:ln/>
                <a:solidFill>
                  <a:srgbClr val="006600"/>
                </a:solidFill>
              </a:rPr>
              <a:t> el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artículo</a:t>
            </a:r>
            <a:r>
              <a:rPr lang="en-US" dirty="0" smtClean="0">
                <a:ln/>
                <a:solidFill>
                  <a:srgbClr val="006600"/>
                </a:solidFill>
              </a:rPr>
              <a:t> 8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fracc</a:t>
            </a:r>
            <a:r>
              <a:rPr lang="en-US" dirty="0" smtClean="0">
                <a:ln/>
                <a:solidFill>
                  <a:srgbClr val="006600"/>
                </a:solidFill>
              </a:rPr>
              <a:t>. IV (DOCF30JUn.06).</a:t>
            </a:r>
          </a:p>
          <a:p>
            <a:pPr algn="just" eaLnBrk="0" hangingPunct="0"/>
            <a:endParaRPr lang="en-US" dirty="0" smtClean="0">
              <a:ln/>
              <a:solidFill>
                <a:srgbClr val="006600"/>
              </a:solidFill>
            </a:endParaRPr>
          </a:p>
          <a:p>
            <a:pPr algn="just" eaLnBrk="0" hangingPunct="0"/>
            <a:r>
              <a:rPr lang="en-US" dirty="0" smtClean="0">
                <a:ln/>
                <a:solidFill>
                  <a:srgbClr val="006600"/>
                </a:solidFill>
              </a:rPr>
              <a:t> En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observancia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esta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norma</a:t>
            </a:r>
            <a:r>
              <a:rPr lang="en-US" dirty="0" smtClean="0">
                <a:ln/>
                <a:solidFill>
                  <a:srgbClr val="006600"/>
                </a:solidFill>
              </a:rPr>
              <a:t> 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presentamos</a:t>
            </a:r>
            <a:r>
              <a:rPr lang="en-US" dirty="0" smtClean="0">
                <a:ln/>
                <a:solidFill>
                  <a:srgbClr val="006600"/>
                </a:solidFill>
              </a:rPr>
              <a:t> en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este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documento</a:t>
            </a:r>
            <a:r>
              <a:rPr lang="en-US" dirty="0" smtClean="0">
                <a:ln/>
                <a:solidFill>
                  <a:srgbClr val="006600"/>
                </a:solidFill>
              </a:rPr>
              <a:t> el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informe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Rendición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cuentas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sobre</a:t>
            </a:r>
            <a:r>
              <a:rPr lang="en-US" dirty="0" smtClean="0">
                <a:ln/>
                <a:solidFill>
                  <a:srgbClr val="006600"/>
                </a:solidFill>
              </a:rPr>
              <a:t> los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logros</a:t>
            </a:r>
            <a:r>
              <a:rPr lang="en-US" dirty="0" smtClean="0">
                <a:ln/>
                <a:solidFill>
                  <a:srgbClr val="006600"/>
                </a:solidFill>
              </a:rPr>
              <a:t> de los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objetivos</a:t>
            </a:r>
            <a:r>
              <a:rPr lang="en-US" dirty="0" smtClean="0">
                <a:ln/>
                <a:solidFill>
                  <a:srgbClr val="006600"/>
                </a:solidFill>
              </a:rPr>
              <a:t>  y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metas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alcanzados</a:t>
            </a:r>
            <a:r>
              <a:rPr lang="en-US" dirty="0" smtClean="0">
                <a:ln/>
                <a:solidFill>
                  <a:srgbClr val="006600"/>
                </a:solidFill>
              </a:rPr>
              <a:t> en el 2010, del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Instituto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Tecnológico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Chiná</a:t>
            </a:r>
            <a:r>
              <a:rPr lang="en-US" dirty="0" smtClean="0">
                <a:ln/>
                <a:solidFill>
                  <a:srgbClr val="006600"/>
                </a:solidFill>
              </a:rPr>
              <a:t>,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las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cuales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emanan</a:t>
            </a:r>
            <a:r>
              <a:rPr lang="en-US" dirty="0" smtClean="0">
                <a:ln/>
                <a:solidFill>
                  <a:srgbClr val="006600"/>
                </a:solidFill>
              </a:rPr>
              <a:t> de un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proceso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que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inicia</a:t>
            </a:r>
            <a:r>
              <a:rPr lang="en-US" dirty="0" smtClean="0">
                <a:ln/>
                <a:solidFill>
                  <a:srgbClr val="006600"/>
                </a:solidFill>
              </a:rPr>
              <a:t> 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nivel</a:t>
            </a:r>
            <a:r>
              <a:rPr lang="en-US" dirty="0" smtClean="0">
                <a:ln/>
                <a:solidFill>
                  <a:srgbClr val="006600"/>
                </a:solidFill>
              </a:rPr>
              <a:t> macro con el Plan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Nacional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Desarrollo</a:t>
            </a:r>
            <a:r>
              <a:rPr lang="en-US" dirty="0" smtClean="0">
                <a:ln/>
                <a:solidFill>
                  <a:srgbClr val="006600"/>
                </a:solidFill>
              </a:rPr>
              <a:t> 2007-2012 (PNP) y del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Programa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Innovación</a:t>
            </a:r>
            <a:r>
              <a:rPr lang="en-US" dirty="0" smtClean="0">
                <a:ln/>
                <a:solidFill>
                  <a:srgbClr val="006600"/>
                </a:solidFill>
              </a:rPr>
              <a:t> y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Desarrolllo</a:t>
            </a:r>
            <a:r>
              <a:rPr lang="en-US" dirty="0" smtClean="0">
                <a:ln/>
                <a:solidFill>
                  <a:srgbClr val="006600"/>
                </a:solidFill>
              </a:rPr>
              <a:t> ( PIID) y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que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da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lugar</a:t>
            </a:r>
            <a:r>
              <a:rPr lang="en-US" dirty="0" smtClean="0">
                <a:ln/>
                <a:solidFill>
                  <a:srgbClr val="006600"/>
                </a:solidFill>
              </a:rPr>
              <a:t> al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programa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Trabajo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Anual</a:t>
            </a:r>
            <a:r>
              <a:rPr lang="en-US" dirty="0" smtClean="0">
                <a:ln/>
                <a:solidFill>
                  <a:srgbClr val="006600"/>
                </a:solidFill>
              </a:rPr>
              <a:t> ( PTA) del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Instituto</a:t>
            </a:r>
            <a:r>
              <a:rPr lang="en-US" dirty="0" smtClean="0">
                <a:ln/>
                <a:solidFill>
                  <a:srgbClr val="006600"/>
                </a:solidFill>
              </a:rPr>
              <a:t>.</a:t>
            </a:r>
          </a:p>
          <a:p>
            <a:pPr algn="just" eaLnBrk="0" hangingPunct="0"/>
            <a:endParaRPr lang="en-US" dirty="0" smtClean="0">
              <a:ln/>
              <a:solidFill>
                <a:srgbClr val="006600"/>
              </a:solidFill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 rot="16200000">
            <a:off x="-619126" y="2852867"/>
            <a:ext cx="2860166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Mensaje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pSp>
        <p:nvGrpSpPr>
          <p:cNvPr id="2" name="34 Grupo"/>
          <p:cNvGrpSpPr/>
          <p:nvPr/>
        </p:nvGrpSpPr>
        <p:grpSpPr>
          <a:xfrm>
            <a:off x="2065866" y="803618"/>
            <a:ext cx="6172224" cy="688985"/>
            <a:chOff x="1828800" y="2000240"/>
            <a:chExt cx="6172224" cy="68898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MUN. TENABO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2009-2012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gray">
            <a:xfrm>
              <a:off x="2040729" y="2111199"/>
              <a:ext cx="36901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8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5" name="34 Grupo"/>
          <p:cNvGrpSpPr/>
          <p:nvPr/>
        </p:nvGrpSpPr>
        <p:grpSpPr>
          <a:xfrm>
            <a:off x="2082800" y="2355840"/>
            <a:ext cx="6172224" cy="688985"/>
            <a:chOff x="1828800" y="2000240"/>
            <a:chExt cx="6172224" cy="688985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1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9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CBTIS No. 9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productivo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2007-2010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gray">
            <a:xfrm>
              <a:off x="1950159" y="2111199"/>
              <a:ext cx="55015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10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13" name="34 Grupo"/>
          <p:cNvGrpSpPr/>
          <p:nvPr/>
        </p:nvGrpSpPr>
        <p:grpSpPr>
          <a:xfrm>
            <a:off x="2065867" y="1571263"/>
            <a:ext cx="6172224" cy="688985"/>
            <a:chOff x="1828800" y="2000240"/>
            <a:chExt cx="6172224" cy="688985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2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7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SRIA. MEDIO RURAL Y APROV. SUSTENTABLE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dirty="0" smtClean="0">
                  <a:solidFill>
                    <a:srgbClr val="006600"/>
                  </a:solidFill>
                </a:rPr>
                <a:t>,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2010-2011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gray">
            <a:xfrm>
              <a:off x="2040728" y="2111199"/>
              <a:ext cx="36901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9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21" name="34 Grupo"/>
          <p:cNvGrpSpPr/>
          <p:nvPr/>
        </p:nvGrpSpPr>
        <p:grpSpPr>
          <a:xfrm>
            <a:off x="2082800" y="3146062"/>
            <a:ext cx="6172224" cy="688985"/>
            <a:chOff x="1828800" y="2000240"/>
            <a:chExt cx="6172224" cy="688985"/>
          </a:xfrm>
        </p:grpSpPr>
        <p:grpSp>
          <p:nvGrpSpPr>
            <p:cNvPr id="28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3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5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VANGUARDIA JUVENIL AGRADISTA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productivo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pequeña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2007-2010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gray">
            <a:xfrm>
              <a:off x="1948556" y="2111199"/>
              <a:ext cx="55335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11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29" name="34 Grupo"/>
          <p:cNvGrpSpPr/>
          <p:nvPr/>
        </p:nvGrpSpPr>
        <p:grpSpPr>
          <a:xfrm>
            <a:off x="2116667" y="3902418"/>
            <a:ext cx="6172224" cy="688985"/>
            <a:chOff x="1828800" y="2000240"/>
            <a:chExt cx="6172224" cy="688985"/>
          </a:xfrm>
        </p:grpSpPr>
        <p:grpSp>
          <p:nvGrpSpPr>
            <p:cNvPr id="36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9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9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94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95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CONACYT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2007-2010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gray">
            <a:xfrm>
              <a:off x="1948556" y="2111199"/>
              <a:ext cx="55335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12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37" name="34 Grupo"/>
          <p:cNvGrpSpPr/>
          <p:nvPr/>
        </p:nvGrpSpPr>
        <p:grpSpPr>
          <a:xfrm>
            <a:off x="2122311" y="4766017"/>
            <a:ext cx="6172224" cy="688985"/>
            <a:chOff x="1828800" y="2000240"/>
            <a:chExt cx="6172224" cy="688985"/>
          </a:xfrm>
        </p:grpSpPr>
        <p:grpSp>
          <p:nvGrpSpPr>
            <p:cNvPr id="38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10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7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02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103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SAR</a:t>
              </a:r>
              <a:r>
                <a:rPr lang="en-US" sz="160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dirty="0" smtClean="0">
                  <a:solidFill>
                    <a:srgbClr val="0066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pequeña</a:t>
              </a:r>
              <a:r>
                <a:rPr lang="en-US" sz="160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dirty="0" smtClean="0">
                  <a:solidFill>
                    <a:srgbClr val="006600"/>
                  </a:solidFill>
                </a:rPr>
                <a:t> de 2009-2012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104" name="Text Box 13"/>
            <p:cNvSpPr txBox="1">
              <a:spLocks noChangeArrowheads="1"/>
            </p:cNvSpPr>
            <p:nvPr/>
          </p:nvSpPr>
          <p:spPr bwMode="gray">
            <a:xfrm>
              <a:off x="1948556" y="2111199"/>
              <a:ext cx="55335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13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39" name="34 Grupo"/>
          <p:cNvGrpSpPr/>
          <p:nvPr/>
        </p:nvGrpSpPr>
        <p:grpSpPr>
          <a:xfrm>
            <a:off x="2127955" y="5528018"/>
            <a:ext cx="6172224" cy="688985"/>
            <a:chOff x="1828800" y="2000240"/>
            <a:chExt cx="6172224" cy="688985"/>
          </a:xfrm>
        </p:grpSpPr>
        <p:grpSp>
          <p:nvGrpSpPr>
            <p:cNvPr id="40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1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5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10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111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EJIDO HOBOMÓ</a:t>
              </a:r>
              <a:r>
                <a:rPr lang="en-US" sz="160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dirty="0" smtClean="0">
                  <a:solidFill>
                    <a:srgbClr val="0066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dirty="0" smtClean="0">
                  <a:solidFill>
                    <a:srgbClr val="006600"/>
                  </a:solidFill>
                </a:rPr>
                <a:t> de 2010-2012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112" name="Text Box 13"/>
            <p:cNvSpPr txBox="1">
              <a:spLocks noChangeArrowheads="1"/>
            </p:cNvSpPr>
            <p:nvPr/>
          </p:nvSpPr>
          <p:spPr bwMode="gray">
            <a:xfrm>
              <a:off x="1948556" y="2111199"/>
              <a:ext cx="55335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14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sp>
        <p:nvSpPr>
          <p:cNvPr id="60" name="Text Box 37"/>
          <p:cNvSpPr txBox="1">
            <a:spLocks noChangeArrowheads="1"/>
          </p:cNvSpPr>
          <p:nvPr/>
        </p:nvSpPr>
        <p:spPr bwMode="gray">
          <a:xfrm rot="16200000">
            <a:off x="-2135925" y="3249011"/>
            <a:ext cx="580639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Posicionamiento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Convenios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pSp>
        <p:nvGrpSpPr>
          <p:cNvPr id="2" name="34 Grupo"/>
          <p:cNvGrpSpPr/>
          <p:nvPr/>
        </p:nvGrpSpPr>
        <p:grpSpPr>
          <a:xfrm>
            <a:off x="2065866" y="803618"/>
            <a:ext cx="6172224" cy="688985"/>
            <a:chOff x="1828800" y="2000240"/>
            <a:chExt cx="6172224" cy="68898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EJIDO POCYAXUM</a:t>
              </a:r>
              <a:r>
                <a:rPr lang="en-US" sz="160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dirty="0" smtClean="0">
                  <a:solidFill>
                    <a:srgbClr val="0066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dirty="0" smtClean="0">
                  <a:solidFill>
                    <a:srgbClr val="006600"/>
                  </a:solidFill>
                </a:rPr>
                <a:t> de 2010-2012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gray">
            <a:xfrm>
              <a:off x="1948556" y="2111199"/>
              <a:ext cx="55335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15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5" name="34 Grupo"/>
          <p:cNvGrpSpPr/>
          <p:nvPr/>
        </p:nvGrpSpPr>
        <p:grpSpPr>
          <a:xfrm>
            <a:off x="2082800" y="2355840"/>
            <a:ext cx="6172224" cy="688985"/>
            <a:chOff x="1828800" y="2000240"/>
            <a:chExt cx="6172224" cy="688985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1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9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EJIDO NOHACAL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2010-2012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gray">
            <a:xfrm>
              <a:off x="1948557" y="2111199"/>
              <a:ext cx="55335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17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13" name="34 Grupo"/>
          <p:cNvGrpSpPr/>
          <p:nvPr/>
        </p:nvGrpSpPr>
        <p:grpSpPr>
          <a:xfrm>
            <a:off x="2065867" y="1571263"/>
            <a:ext cx="6172224" cy="688985"/>
            <a:chOff x="1828800" y="2000240"/>
            <a:chExt cx="6172224" cy="688985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2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7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EJIDO UAYAMON</a:t>
              </a:r>
              <a:r>
                <a:rPr lang="en-US" sz="160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dirty="0" smtClean="0">
                  <a:solidFill>
                    <a:srgbClr val="0066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dirty="0" smtClean="0">
                  <a:solidFill>
                    <a:srgbClr val="006600"/>
                  </a:solidFill>
                </a:rPr>
                <a:t> de 2010-2012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gray">
            <a:xfrm>
              <a:off x="1948556" y="2111199"/>
              <a:ext cx="55335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16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21" name="34 Grupo"/>
          <p:cNvGrpSpPr/>
          <p:nvPr/>
        </p:nvGrpSpPr>
        <p:grpSpPr>
          <a:xfrm>
            <a:off x="2082800" y="3146062"/>
            <a:ext cx="6172224" cy="688985"/>
            <a:chOff x="1828800" y="2000240"/>
            <a:chExt cx="6172224" cy="688985"/>
          </a:xfrm>
        </p:grpSpPr>
        <p:grpSp>
          <p:nvGrpSpPr>
            <p:cNvPr id="28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3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5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EJIDO NOHYAXCHEN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2010-2012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gray">
            <a:xfrm>
              <a:off x="1948556" y="2111199"/>
              <a:ext cx="55335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18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29" name="34 Grupo"/>
          <p:cNvGrpSpPr/>
          <p:nvPr/>
        </p:nvGrpSpPr>
        <p:grpSpPr>
          <a:xfrm>
            <a:off x="2116667" y="3902418"/>
            <a:ext cx="6172224" cy="688985"/>
            <a:chOff x="1828800" y="2000240"/>
            <a:chExt cx="6172224" cy="688985"/>
          </a:xfrm>
        </p:grpSpPr>
        <p:grpSp>
          <p:nvGrpSpPr>
            <p:cNvPr id="36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9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9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94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95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EJIDO NILCHÍ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2010-2012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gray">
            <a:xfrm>
              <a:off x="1948557" y="2111199"/>
              <a:ext cx="55335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19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59" name="34 Grupo"/>
          <p:cNvGrpSpPr/>
          <p:nvPr/>
        </p:nvGrpSpPr>
        <p:grpSpPr>
          <a:xfrm>
            <a:off x="2088445" y="4686996"/>
            <a:ext cx="6172224" cy="688985"/>
            <a:chOff x="1828800" y="2000240"/>
            <a:chExt cx="6172224" cy="688985"/>
          </a:xfrm>
        </p:grpSpPr>
        <p:grpSp>
          <p:nvGrpSpPr>
            <p:cNvPr id="60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6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ECOSUR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2008-2013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gray">
            <a:xfrm>
              <a:off x="1950159" y="2111199"/>
              <a:ext cx="55015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20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grpSp>
        <p:nvGrpSpPr>
          <p:cNvPr id="67" name="34 Grupo"/>
          <p:cNvGrpSpPr/>
          <p:nvPr/>
        </p:nvGrpSpPr>
        <p:grpSpPr>
          <a:xfrm>
            <a:off x="2105378" y="5471574"/>
            <a:ext cx="6172224" cy="688985"/>
            <a:chOff x="1828800" y="2000240"/>
            <a:chExt cx="6172224" cy="688985"/>
          </a:xfrm>
        </p:grpSpPr>
        <p:grpSp>
          <p:nvGrpSpPr>
            <p:cNvPr id="68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72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3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4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>
              <a:off x="2438400" y="2633663"/>
              <a:ext cx="4800600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70" name="Text Box 12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42928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rgbClr val="006600"/>
                  </a:solidFill>
                </a:rPr>
                <a:t>COLEGIO POSTGRADUADOS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: Sector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público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Tamaño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mediana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, </a:t>
              </a:r>
              <a:r>
                <a:rPr lang="en-US" sz="1600" b="0" dirty="0" err="1" smtClean="0">
                  <a:solidFill>
                    <a:srgbClr val="006600"/>
                  </a:solidFill>
                </a:rPr>
                <a:t>Vigencia</a:t>
              </a:r>
              <a:r>
                <a:rPr lang="en-US" sz="1600" b="0" dirty="0" smtClean="0">
                  <a:solidFill>
                    <a:srgbClr val="006600"/>
                  </a:solidFill>
                </a:rPr>
                <a:t> de 2010-2013</a:t>
              </a:r>
              <a:endParaRPr lang="en-US" sz="1600" b="0" dirty="0">
                <a:solidFill>
                  <a:srgbClr val="006600"/>
                </a:solidFill>
              </a:endParaRPr>
            </a:p>
          </p:txBody>
        </p:sp>
        <p:sp>
          <p:nvSpPr>
            <p:cNvPr id="71" name="Text Box 13"/>
            <p:cNvSpPr txBox="1">
              <a:spLocks noChangeArrowheads="1"/>
            </p:cNvSpPr>
            <p:nvPr/>
          </p:nvSpPr>
          <p:spPr bwMode="gray">
            <a:xfrm>
              <a:off x="1948556" y="2111199"/>
              <a:ext cx="55335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2400" b="1" dirty="0" smtClean="0">
                  <a:ln/>
                  <a:solidFill>
                    <a:srgbClr val="006600"/>
                  </a:solidFill>
                  <a:latin typeface="Algerian" pitchFamily="82" charset="0"/>
                </a:rPr>
                <a:t>21</a:t>
              </a:r>
              <a:endParaRPr lang="en-US" sz="2400" b="1" dirty="0">
                <a:ln/>
                <a:solidFill>
                  <a:srgbClr val="006600"/>
                </a:solidFill>
                <a:latin typeface="Algerian" pitchFamily="82" charset="0"/>
              </a:endParaRPr>
            </a:p>
          </p:txBody>
        </p:sp>
      </p:grpSp>
      <p:sp>
        <p:nvSpPr>
          <p:cNvPr id="76" name="Text Box 37"/>
          <p:cNvSpPr txBox="1">
            <a:spLocks noChangeArrowheads="1"/>
          </p:cNvSpPr>
          <p:nvPr/>
        </p:nvSpPr>
        <p:spPr bwMode="gray">
          <a:xfrm rot="16200000">
            <a:off x="-2135925" y="3249011"/>
            <a:ext cx="580639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Posicionamiento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Convenios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3" name="Group 109"/>
          <p:cNvGraphicFramePr>
            <a:graphicFrameLocks/>
          </p:cNvGraphicFramePr>
          <p:nvPr/>
        </p:nvGraphicFramePr>
        <p:xfrm>
          <a:off x="1975557" y="1285860"/>
          <a:ext cx="6909892" cy="3346704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096191"/>
                <a:gridCol w="861496"/>
                <a:gridCol w="864100"/>
                <a:gridCol w="716345"/>
                <a:gridCol w="881198"/>
                <a:gridCol w="1490562"/>
              </a:tblGrid>
              <a:tr h="7143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CARRERAS</a:t>
                      </a:r>
                      <a:endParaRPr kumimoji="0" lang="es-MX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SERVICIO SOCIAL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SERVICIO SOCIAL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SERVICIO SOCIAL EN PROGRAMA DE DESARROLLO COMUNITARIO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14287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86C7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Agrónomo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315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Forestal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48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Lic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Administración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252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Lic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Biología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252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70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78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2224584" y="5044261"/>
            <a:ext cx="6701051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s-MX" b="1" dirty="0" smtClean="0">
                <a:solidFill>
                  <a:srgbClr val="0F591B"/>
                </a:solidFill>
              </a:rPr>
              <a:t>Meta para el 2010  es de 40%  de alumnos en servicio social, se alcanzó el 100%</a:t>
            </a:r>
          </a:p>
          <a:p>
            <a:pPr eaLnBrk="0" hangingPunct="0"/>
            <a:r>
              <a:rPr lang="es-MX" b="1" dirty="0" smtClean="0">
                <a:solidFill>
                  <a:srgbClr val="0F591B"/>
                </a:solidFill>
              </a:rPr>
              <a:t>En el comparativo 2009-2010 se obtuvo un incremento del  11.4%</a:t>
            </a:r>
            <a:endParaRPr lang="en-US" b="1" dirty="0">
              <a:solidFill>
                <a:srgbClr val="0F591B"/>
              </a:solidFill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gray">
          <a:xfrm rot="16200000">
            <a:off x="-976062" y="3256333"/>
            <a:ext cx="346761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Servicio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Social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5" name="Group 109"/>
          <p:cNvGraphicFramePr>
            <a:graphicFrameLocks/>
          </p:cNvGraphicFramePr>
          <p:nvPr/>
        </p:nvGraphicFramePr>
        <p:xfrm>
          <a:off x="2210247" y="1410527"/>
          <a:ext cx="6429419" cy="3077476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143139"/>
                <a:gridCol w="1071570"/>
                <a:gridCol w="1071570"/>
                <a:gridCol w="818674"/>
                <a:gridCol w="1324466"/>
              </a:tblGrid>
              <a:tr h="5715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CARRERAS</a:t>
                      </a:r>
                      <a:endParaRPr kumimoji="0" lang="es-MX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RESIDENCIA PROFESIONAL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2009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RESIDENCIA PROFESIONAL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2010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287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86C7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Agrónomo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7</a:t>
                      </a: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Forestal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</a:t>
                      </a:r>
                    </a:p>
                  </a:txBody>
                  <a:tcPr anchor="ctr" horzOverflow="overflow"/>
                </a:tc>
              </a:tr>
              <a:tr h="592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Lic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Administración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16</a:t>
                      </a:r>
                    </a:p>
                  </a:txBody>
                  <a:tcPr anchor="ctr" horzOverflow="overflow"/>
                </a:tc>
              </a:tr>
              <a:tr h="334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77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77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gray">
          <a:xfrm>
            <a:off x="2224584" y="5044261"/>
            <a:ext cx="670105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F591B"/>
                </a:solidFill>
              </a:rPr>
              <a:t>En </a:t>
            </a:r>
            <a:r>
              <a:rPr lang="en-US" b="1" dirty="0" err="1" smtClean="0">
                <a:solidFill>
                  <a:srgbClr val="0F591B"/>
                </a:solidFill>
              </a:rPr>
              <a:t>residencias</a:t>
            </a:r>
            <a:r>
              <a:rPr lang="en-US" b="1" dirty="0" smtClean="0">
                <a:solidFill>
                  <a:srgbClr val="0F591B"/>
                </a:solidFill>
              </a:rPr>
              <a:t> </a:t>
            </a:r>
            <a:r>
              <a:rPr lang="en-US" b="1" dirty="0" err="1" smtClean="0">
                <a:solidFill>
                  <a:srgbClr val="0F591B"/>
                </a:solidFill>
              </a:rPr>
              <a:t>profesionales</a:t>
            </a:r>
            <a:r>
              <a:rPr lang="en-US" b="1" dirty="0" smtClean="0">
                <a:solidFill>
                  <a:srgbClr val="0F591B"/>
                </a:solidFill>
              </a:rPr>
              <a:t>,  se </a:t>
            </a:r>
            <a:r>
              <a:rPr lang="en-US" b="1" dirty="0" err="1" smtClean="0">
                <a:solidFill>
                  <a:srgbClr val="0F591B"/>
                </a:solidFill>
              </a:rPr>
              <a:t>mantuvo</a:t>
            </a:r>
            <a:r>
              <a:rPr lang="en-US" b="1" dirty="0" smtClean="0">
                <a:solidFill>
                  <a:srgbClr val="0F591B"/>
                </a:solidFill>
              </a:rPr>
              <a:t> con la </a:t>
            </a:r>
            <a:r>
              <a:rPr lang="en-US" b="1" dirty="0" err="1" smtClean="0">
                <a:solidFill>
                  <a:srgbClr val="0F591B"/>
                </a:solidFill>
              </a:rPr>
              <a:t>misma</a:t>
            </a:r>
            <a:r>
              <a:rPr lang="en-US" b="1" dirty="0" smtClean="0">
                <a:solidFill>
                  <a:srgbClr val="0F591B"/>
                </a:solidFill>
              </a:rPr>
              <a:t> </a:t>
            </a:r>
            <a:r>
              <a:rPr lang="en-US" b="1" dirty="0" err="1" smtClean="0">
                <a:solidFill>
                  <a:srgbClr val="0F591B"/>
                </a:solidFill>
              </a:rPr>
              <a:t>cantidad</a:t>
            </a:r>
            <a:endParaRPr lang="en-US" b="1" dirty="0">
              <a:solidFill>
                <a:srgbClr val="0F591B"/>
              </a:solidFill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gray">
          <a:xfrm rot="16200000">
            <a:off x="-1588411" y="3249011"/>
            <a:ext cx="469231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Residencia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Profesional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5" name="Group 109"/>
          <p:cNvGraphicFramePr>
            <a:graphicFrameLocks/>
          </p:cNvGraphicFramePr>
          <p:nvPr/>
        </p:nvGraphicFramePr>
        <p:xfrm>
          <a:off x="1939409" y="441434"/>
          <a:ext cx="6101240" cy="587363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4299735"/>
                <a:gridCol w="1801505"/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  <a:ea typeface="+mn-ea"/>
                          <a:cs typeface="+mn-cs"/>
                        </a:rPr>
                        <a:t>Nombre del curso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Productores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capacitados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Industrialización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productos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pecuarios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51</a:t>
                      </a:r>
                    </a:p>
                  </a:txBody>
                  <a:tcPr anchor="ctr" horzOverflow="overflow"/>
                </a:tc>
              </a:tr>
              <a:tr h="278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Desarrollo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sustentable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71</a:t>
                      </a:r>
                    </a:p>
                  </a:txBody>
                  <a:tcPr anchor="ctr" horzOverflow="overflow"/>
                </a:tc>
              </a:tr>
              <a:tr h="393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Producción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ovinos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25</a:t>
                      </a:r>
                    </a:p>
                  </a:txBody>
                  <a:tcPr anchor="ctr" horzOverflow="overflow"/>
                </a:tc>
              </a:tr>
              <a:tr h="41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Manejo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ovinos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86</a:t>
                      </a:r>
                    </a:p>
                  </a:txBody>
                  <a:tcPr anchor="ctr" horzOverflow="overflow"/>
                </a:tc>
              </a:tr>
              <a:tr h="477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Lombricomposta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62</a:t>
                      </a:r>
                    </a:p>
                  </a:txBody>
                  <a:tcPr anchor="ctr" horzOverflow="overflow"/>
                </a:tc>
              </a:tr>
              <a:tr h="334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Injertos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citricos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57</a:t>
                      </a:r>
                    </a:p>
                  </a:txBody>
                  <a:tcPr anchor="ctr" horzOverflow="overflow"/>
                </a:tc>
              </a:tr>
              <a:tr h="334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Producción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árboles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forestales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en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viveros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62</a:t>
                      </a:r>
                    </a:p>
                  </a:txBody>
                  <a:tcPr anchor="ctr" horzOverflow="overflow"/>
                </a:tc>
              </a:tr>
              <a:tr h="334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Huertos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traspatio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35</a:t>
                      </a:r>
                    </a:p>
                  </a:txBody>
                  <a:tcPr anchor="ctr" horzOverflow="overflow"/>
                </a:tc>
              </a:tr>
              <a:tr h="334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Cría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engorda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bovinos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35</a:t>
                      </a:r>
                    </a:p>
                  </a:txBody>
                  <a:tcPr anchor="ctr" horzOverflow="overflow"/>
                </a:tc>
              </a:tr>
              <a:tr h="334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Cría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aves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traspatio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16</a:t>
                      </a:r>
                    </a:p>
                  </a:txBody>
                  <a:tcPr anchor="ctr" horzOverflow="overflow"/>
                </a:tc>
              </a:tr>
              <a:tr h="334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Agroforesteria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27</a:t>
                      </a:r>
                    </a:p>
                  </a:txBody>
                  <a:tcPr anchor="ctr" horzOverflow="overflow"/>
                </a:tc>
              </a:tr>
              <a:tr h="334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527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Text Box 37"/>
          <p:cNvSpPr txBox="1">
            <a:spLocks noChangeArrowheads="1"/>
          </p:cNvSpPr>
          <p:nvPr/>
        </p:nvSpPr>
        <p:spPr bwMode="gray">
          <a:xfrm rot="16200000">
            <a:off x="-2031638" y="3249011"/>
            <a:ext cx="557877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Capacitación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productores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57082" y="1371600"/>
            <a:ext cx="7109081" cy="344805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En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relación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a los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resultados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obtenidos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durante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el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período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2010,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necesario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Plantagenet Cherokee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Fortalecer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a la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Institución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, 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través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la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actualización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acuerdos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nacionales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internacionales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;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endParaRPr lang="en-US" sz="2000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Inducir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al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cumplimiento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servicio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social en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programas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comunitarios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;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endParaRPr lang="en-US" sz="2000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Fortalecer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programa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segundo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idioma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gray">
          <a:xfrm rot="16200000">
            <a:off x="-934294" y="3256333"/>
            <a:ext cx="33650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Conclusiones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6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0798" y="2319053"/>
            <a:ext cx="200025" cy="200025"/>
          </a:xfrm>
          <a:prstGeom prst="rect">
            <a:avLst/>
          </a:prstGeom>
        </p:spPr>
      </p:pic>
      <p:pic>
        <p:nvPicPr>
          <p:cNvPr id="8" name="7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0369" y="3112897"/>
            <a:ext cx="200025" cy="200025"/>
          </a:xfrm>
          <a:prstGeom prst="rect">
            <a:avLst/>
          </a:prstGeom>
        </p:spPr>
      </p:pic>
      <p:pic>
        <p:nvPicPr>
          <p:cNvPr id="9" name="8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3587" y="3974981"/>
            <a:ext cx="200025" cy="20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22488" y="2605088"/>
            <a:ext cx="70215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normalizeH="0" baseline="0" noProof="0" dirty="0" err="1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Proceso</a:t>
            </a:r>
            <a:r>
              <a:rPr kumimoji="0" lang="en-GB" sz="4400" b="1" i="0" u="none" strike="noStrike" kern="0" normalizeH="0" baseline="0" noProof="0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GB" sz="4400" b="1" i="0" u="none" strike="noStrike" kern="0" normalizeH="0" baseline="0" noProof="0" dirty="0" err="1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Planeación</a:t>
            </a:r>
            <a:endParaRPr kumimoji="0" lang="en-US" sz="4400" b="1" i="0" u="none" strike="noStrike" kern="0" normalizeH="0" baseline="0" noProof="0" dirty="0" smtClean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567" y="6064288"/>
            <a:ext cx="938201" cy="5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1gb_600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30793" b="16691"/>
          <a:stretch>
            <a:fillRect/>
          </a:stretch>
        </p:blipFill>
        <p:spPr>
          <a:xfrm>
            <a:off x="692974" y="5966933"/>
            <a:ext cx="808277" cy="672703"/>
          </a:xfrm>
          <a:prstGeom prst="rect">
            <a:avLst/>
          </a:prstGeom>
        </p:spPr>
      </p:pic>
      <p:pic>
        <p:nvPicPr>
          <p:cNvPr id="12" name="11 Imagen" descr="azul_2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3932" y="6069324"/>
            <a:ext cx="1064507" cy="600584"/>
          </a:xfrm>
          <a:prstGeom prst="rect">
            <a:avLst/>
          </a:prstGeom>
        </p:spPr>
      </p:pic>
      <p:pic>
        <p:nvPicPr>
          <p:cNvPr id="13" name="12 Imagen" descr="pair3WH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7284" y="724753"/>
            <a:ext cx="212905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6" name="Group 109"/>
          <p:cNvGraphicFramePr>
            <a:graphicFrameLocks/>
          </p:cNvGraphicFramePr>
          <p:nvPr/>
        </p:nvGraphicFramePr>
        <p:xfrm>
          <a:off x="2071669" y="1392072"/>
          <a:ext cx="6790109" cy="3214099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347931"/>
                <a:gridCol w="1345627"/>
                <a:gridCol w="1299781"/>
                <a:gridCol w="1398385"/>
                <a:gridCol w="1398385"/>
              </a:tblGrid>
              <a:tr h="110823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FINANCIAMIENTO   INTERNO</a:t>
                      </a:r>
                      <a:endParaRPr kumimoji="0" lang="es-MX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768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Año</a:t>
                      </a:r>
                      <a:endParaRPr kumimoji="0" lang="es-MX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Ingresos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Propios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Gasto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Directo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Ejercido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2009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1,765,641.00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399,868.43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2,969,814.43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2,165,509.43</a:t>
                      </a: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1,598,266.00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605,000.00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2,203,266.00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2,203,266.00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Text Box 15"/>
          <p:cNvSpPr txBox="1">
            <a:spLocks noChangeArrowheads="1"/>
          </p:cNvSpPr>
          <p:nvPr/>
        </p:nvSpPr>
        <p:spPr bwMode="gray">
          <a:xfrm>
            <a:off x="2224584" y="5057909"/>
            <a:ext cx="6701051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F591B"/>
                </a:solidFill>
              </a:rPr>
              <a:t>En  el </a:t>
            </a:r>
            <a:r>
              <a:rPr lang="en-US" b="1" dirty="0" err="1" smtClean="0">
                <a:solidFill>
                  <a:srgbClr val="0F591B"/>
                </a:solidFill>
              </a:rPr>
              <a:t>comparativo</a:t>
            </a:r>
            <a:r>
              <a:rPr lang="en-US" b="1" dirty="0" smtClean="0">
                <a:solidFill>
                  <a:srgbClr val="0F591B"/>
                </a:solidFill>
              </a:rPr>
              <a:t> 2009-2010, se </a:t>
            </a:r>
            <a:r>
              <a:rPr lang="en-US" b="1" dirty="0" err="1" smtClean="0">
                <a:solidFill>
                  <a:srgbClr val="0F591B"/>
                </a:solidFill>
              </a:rPr>
              <a:t>obtuvo</a:t>
            </a:r>
            <a:r>
              <a:rPr lang="en-US" b="1" dirty="0" smtClean="0">
                <a:solidFill>
                  <a:srgbClr val="0F591B"/>
                </a:solidFill>
              </a:rPr>
              <a:t> un </a:t>
            </a:r>
            <a:r>
              <a:rPr lang="en-US" b="1" dirty="0" err="1" smtClean="0">
                <a:solidFill>
                  <a:srgbClr val="0F591B"/>
                </a:solidFill>
              </a:rPr>
              <a:t>incremento</a:t>
            </a:r>
            <a:r>
              <a:rPr lang="en-US" b="1" dirty="0" smtClean="0">
                <a:solidFill>
                  <a:srgbClr val="0F591B"/>
                </a:solidFill>
              </a:rPr>
              <a:t> de </a:t>
            </a:r>
            <a:r>
              <a:rPr lang="en-US" b="1" dirty="0" err="1" smtClean="0">
                <a:solidFill>
                  <a:srgbClr val="0F591B"/>
                </a:solidFill>
              </a:rPr>
              <a:t>captación</a:t>
            </a:r>
            <a:r>
              <a:rPr lang="en-US" b="1" dirty="0" smtClean="0">
                <a:solidFill>
                  <a:srgbClr val="0F591B"/>
                </a:solidFill>
              </a:rPr>
              <a:t> del 1.8 % </a:t>
            </a:r>
            <a:r>
              <a:rPr lang="en-US" b="1" dirty="0" err="1" smtClean="0">
                <a:solidFill>
                  <a:srgbClr val="0F591B"/>
                </a:solidFill>
              </a:rPr>
              <a:t>sobre</a:t>
            </a:r>
            <a:r>
              <a:rPr lang="en-US" b="1" dirty="0" smtClean="0">
                <a:solidFill>
                  <a:srgbClr val="0F591B"/>
                </a:solidFill>
              </a:rPr>
              <a:t> el </a:t>
            </a:r>
            <a:r>
              <a:rPr lang="en-US" b="1" dirty="0" err="1" smtClean="0">
                <a:solidFill>
                  <a:srgbClr val="0F591B"/>
                </a:solidFill>
              </a:rPr>
              <a:t>monto</a:t>
            </a:r>
            <a:r>
              <a:rPr lang="en-US" b="1" dirty="0" smtClean="0">
                <a:solidFill>
                  <a:srgbClr val="0F591B"/>
                </a:solidFill>
              </a:rPr>
              <a:t> total.</a:t>
            </a:r>
          </a:p>
          <a:p>
            <a:pPr eaLnBrk="0" hangingPunct="0"/>
            <a:endParaRPr lang="en-US" b="1" dirty="0">
              <a:solidFill>
                <a:srgbClr val="0F591B"/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gray">
          <a:xfrm rot="16200000">
            <a:off x="-2272180" y="3279788"/>
            <a:ext cx="60789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Captación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y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Ejercicio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de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Recursos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5" name="Group 109"/>
          <p:cNvGraphicFramePr>
            <a:graphicFrameLocks/>
          </p:cNvGraphicFramePr>
          <p:nvPr/>
        </p:nvGraphicFramePr>
        <p:xfrm>
          <a:off x="2091066" y="1552914"/>
          <a:ext cx="6590089" cy="2767977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781675"/>
                <a:gridCol w="2477204"/>
                <a:gridCol w="1665605"/>
                <a:gridCol w="1665605"/>
              </a:tblGrid>
              <a:tr h="5000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MX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FINANCIAMIENTO EXTERNO</a:t>
                      </a:r>
                      <a:endParaRPr kumimoji="0" lang="es-MX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s-MX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768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Año</a:t>
                      </a:r>
                      <a:endParaRPr kumimoji="0" lang="es-MX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PROGRAMAS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Ejercido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2009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PIFIT (PROYECTO DE APOYO A LA CALIDAD)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$ 804,305.00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$804,305.00</a:t>
                      </a: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PER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$ 1,635,074.00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$ 1,635,074.00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Text Box 37"/>
          <p:cNvSpPr txBox="1">
            <a:spLocks noChangeArrowheads="1"/>
          </p:cNvSpPr>
          <p:nvPr/>
        </p:nvSpPr>
        <p:spPr bwMode="gray">
          <a:xfrm rot="16200000">
            <a:off x="-2291230" y="3279788"/>
            <a:ext cx="60789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Captación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y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Ejercicio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de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Recursos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05535" y="1828800"/>
            <a:ext cx="7127290" cy="248602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En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relación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a los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resultados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obtenidos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durante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el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período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2010,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necesario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Plantagenet Cherokee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Incrementar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los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proyectos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gestión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recursos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;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Fortalecer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la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participación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en 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Programa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Educación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Rural (PER).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Gestión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PIFIT de forma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permanente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Tx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gray">
          <a:xfrm rot="16200000">
            <a:off x="-754751" y="3153761"/>
            <a:ext cx="30059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Conclusiones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5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7152" y="3042384"/>
            <a:ext cx="200025" cy="200025"/>
          </a:xfrm>
          <a:prstGeom prst="rect">
            <a:avLst/>
          </a:prstGeom>
        </p:spPr>
      </p:pic>
      <p:pic>
        <p:nvPicPr>
          <p:cNvPr id="7" name="6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7665" y="3563274"/>
            <a:ext cx="200025" cy="200025"/>
          </a:xfrm>
          <a:prstGeom prst="rect">
            <a:avLst/>
          </a:prstGeom>
        </p:spPr>
      </p:pic>
      <p:pic>
        <p:nvPicPr>
          <p:cNvPr id="8" name="7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052" y="2705740"/>
            <a:ext cx="200025" cy="20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 rot="16200000">
            <a:off x="-619126" y="2852867"/>
            <a:ext cx="2860166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Mensaje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86911" y="612845"/>
            <a:ext cx="65742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dirty="0" smtClean="0">
                <a:ln/>
                <a:solidFill>
                  <a:srgbClr val="006600"/>
                </a:solidFill>
              </a:rPr>
              <a:t>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Rendición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cuentas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como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aspecto</a:t>
            </a:r>
            <a:r>
              <a:rPr lang="en-US" dirty="0" smtClean="0">
                <a:ln/>
                <a:solidFill>
                  <a:srgbClr val="006600"/>
                </a:solidFill>
              </a:rPr>
              <a:t> final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nuestro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quehacer</a:t>
            </a:r>
            <a:r>
              <a:rPr lang="en-US" dirty="0" smtClean="0">
                <a:ln/>
                <a:solidFill>
                  <a:srgbClr val="006600"/>
                </a:solidFill>
              </a:rPr>
              <a:t> 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educativo</a:t>
            </a:r>
            <a:r>
              <a:rPr lang="en-US" dirty="0" smtClean="0">
                <a:ln/>
                <a:solidFill>
                  <a:srgbClr val="006600"/>
                </a:solidFill>
              </a:rPr>
              <a:t>,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que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inicia</a:t>
            </a:r>
            <a:r>
              <a:rPr lang="en-US" dirty="0" smtClean="0">
                <a:ln/>
                <a:solidFill>
                  <a:srgbClr val="006600"/>
                </a:solidFill>
              </a:rPr>
              <a:t> con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etapa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planeación</a:t>
            </a:r>
            <a:r>
              <a:rPr lang="en-US" dirty="0" smtClean="0">
                <a:ln/>
                <a:solidFill>
                  <a:srgbClr val="006600"/>
                </a:solidFill>
              </a:rPr>
              <a:t>,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nos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permite</a:t>
            </a:r>
            <a:r>
              <a:rPr lang="en-US" dirty="0" smtClean="0">
                <a:ln/>
                <a:solidFill>
                  <a:srgbClr val="006600"/>
                </a:solidFill>
              </a:rPr>
              <a:t>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evaluación</a:t>
            </a:r>
            <a:r>
              <a:rPr lang="en-US" dirty="0" smtClean="0">
                <a:ln/>
                <a:solidFill>
                  <a:srgbClr val="006600"/>
                </a:solidFill>
              </a:rPr>
              <a:t> de los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logros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alcanzados</a:t>
            </a:r>
            <a:r>
              <a:rPr lang="en-US" dirty="0" smtClean="0">
                <a:ln/>
                <a:solidFill>
                  <a:srgbClr val="006600"/>
                </a:solidFill>
              </a:rPr>
              <a:t> y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inversión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ejercida</a:t>
            </a:r>
            <a:r>
              <a:rPr lang="en-US" dirty="0" smtClean="0">
                <a:ln/>
                <a:solidFill>
                  <a:srgbClr val="006600"/>
                </a:solidFill>
              </a:rPr>
              <a:t>;</a:t>
            </a:r>
            <a:r>
              <a:rPr lang="en-US" dirty="0" smtClean="0">
                <a:ln/>
                <a:solidFill>
                  <a:srgbClr val="FF00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cuestionarnos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sobre</a:t>
            </a:r>
            <a:r>
              <a:rPr lang="en-US" dirty="0" smtClean="0">
                <a:ln/>
                <a:solidFill>
                  <a:srgbClr val="006600"/>
                </a:solidFill>
              </a:rPr>
              <a:t>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eficacia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las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acciones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realizadas</a:t>
            </a:r>
            <a:r>
              <a:rPr lang="en-US" dirty="0" smtClean="0">
                <a:ln/>
                <a:solidFill>
                  <a:srgbClr val="006600"/>
                </a:solidFill>
              </a:rPr>
              <a:t> y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transparencia</a:t>
            </a:r>
            <a:r>
              <a:rPr lang="en-US" dirty="0" smtClean="0">
                <a:ln/>
                <a:solidFill>
                  <a:srgbClr val="006600"/>
                </a:solidFill>
              </a:rPr>
              <a:t> y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objetividad</a:t>
            </a:r>
            <a:r>
              <a:rPr lang="en-US" dirty="0" smtClean="0">
                <a:ln/>
                <a:solidFill>
                  <a:srgbClr val="006600"/>
                </a:solidFill>
              </a:rPr>
              <a:t> en el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manejo</a:t>
            </a:r>
            <a:r>
              <a:rPr lang="en-US" dirty="0" smtClean="0">
                <a:ln/>
                <a:solidFill>
                  <a:srgbClr val="006600"/>
                </a:solidFill>
              </a:rPr>
              <a:t> de los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recursos</a:t>
            </a:r>
            <a:r>
              <a:rPr lang="en-US" dirty="0" smtClean="0">
                <a:ln/>
                <a:solidFill>
                  <a:srgbClr val="006600"/>
                </a:solidFill>
              </a:rPr>
              <a:t>.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Dando</a:t>
            </a:r>
            <a:r>
              <a:rPr lang="en-US" dirty="0" smtClean="0">
                <a:ln/>
                <a:solidFill>
                  <a:srgbClr val="006600"/>
                </a:solidFill>
              </a:rPr>
              <a:t>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posibilidad</a:t>
            </a:r>
            <a:r>
              <a:rPr lang="en-US" dirty="0" smtClean="0">
                <a:ln/>
                <a:solidFill>
                  <a:srgbClr val="006600"/>
                </a:solidFill>
              </a:rPr>
              <a:t> a los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diferentes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sectores</a:t>
            </a:r>
            <a:r>
              <a:rPr lang="en-US" dirty="0" smtClean="0">
                <a:ln/>
                <a:solidFill>
                  <a:srgbClr val="006600"/>
                </a:solidFill>
              </a:rPr>
              <a:t> de la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sociedad</a:t>
            </a:r>
            <a:r>
              <a:rPr lang="en-US" dirty="0" smtClean="0">
                <a:ln/>
                <a:solidFill>
                  <a:srgbClr val="006600"/>
                </a:solidFill>
              </a:rPr>
              <a:t> de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valorar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nuestra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gestión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institucional</a:t>
            </a:r>
            <a:r>
              <a:rPr lang="en-US" dirty="0" smtClean="0">
                <a:ln/>
                <a:solidFill>
                  <a:srgbClr val="006600"/>
                </a:solidFill>
              </a:rPr>
              <a:t>.</a:t>
            </a:r>
          </a:p>
          <a:p>
            <a:pPr algn="just" eaLnBrk="0" hangingPunct="0"/>
            <a:endParaRPr lang="en-US" dirty="0" smtClean="0">
              <a:ln/>
              <a:solidFill>
                <a:srgbClr val="006600"/>
              </a:solidFill>
            </a:endParaRPr>
          </a:p>
          <a:p>
            <a:pPr algn="just" eaLnBrk="0" hangingPunct="0"/>
            <a:endParaRPr lang="en-US" dirty="0" smtClean="0">
              <a:ln/>
              <a:solidFill>
                <a:srgbClr val="006600"/>
              </a:solidFill>
            </a:endParaRPr>
          </a:p>
          <a:p>
            <a:pPr algn="just" eaLnBrk="0" hangingPunct="0"/>
            <a:endParaRPr lang="en-US" dirty="0" smtClean="0">
              <a:ln/>
              <a:solidFill>
                <a:srgbClr val="006600"/>
              </a:solidFill>
            </a:endParaRPr>
          </a:p>
          <a:p>
            <a:pPr algn="just" eaLnBrk="0" hangingPunct="0"/>
            <a:endParaRPr lang="en-US" dirty="0" smtClean="0">
              <a:ln/>
              <a:solidFill>
                <a:srgbClr val="006600"/>
              </a:solidFill>
            </a:endParaRPr>
          </a:p>
          <a:p>
            <a:pPr algn="just" eaLnBrk="0" hangingPunct="0"/>
            <a:endParaRPr lang="en-US" dirty="0" smtClean="0">
              <a:ln/>
              <a:solidFill>
                <a:srgbClr val="006600"/>
              </a:solidFill>
            </a:endParaRPr>
          </a:p>
          <a:p>
            <a:pPr algn="just" eaLnBrk="0" hangingPunct="0"/>
            <a:endParaRPr lang="en-US" dirty="0" smtClean="0">
              <a:ln/>
              <a:solidFill>
                <a:srgbClr val="006600"/>
              </a:solidFill>
            </a:endParaRPr>
          </a:p>
          <a:p>
            <a:pPr algn="ctr" eaLnBrk="0" hangingPunct="0"/>
            <a:r>
              <a:rPr lang="en-US" dirty="0" err="1" smtClean="0">
                <a:ln/>
                <a:solidFill>
                  <a:srgbClr val="006600"/>
                </a:solidFill>
              </a:rPr>
              <a:t>Ing</a:t>
            </a:r>
            <a:r>
              <a:rPr lang="en-US" dirty="0" smtClean="0">
                <a:ln/>
                <a:solidFill>
                  <a:srgbClr val="006600"/>
                </a:solidFill>
              </a:rPr>
              <a:t>. Antonio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Collí</a:t>
            </a:r>
            <a:r>
              <a:rPr lang="en-US" dirty="0" smtClean="0">
                <a:ln/>
                <a:solidFill>
                  <a:srgbClr val="006600"/>
                </a:solidFill>
              </a:rPr>
              <a:t> </a:t>
            </a:r>
            <a:r>
              <a:rPr lang="en-US" dirty="0" err="1" smtClean="0">
                <a:ln/>
                <a:solidFill>
                  <a:srgbClr val="006600"/>
                </a:solidFill>
              </a:rPr>
              <a:t>Misset</a:t>
            </a:r>
            <a:endParaRPr lang="en-US" dirty="0" smtClean="0">
              <a:ln/>
              <a:solidFill>
                <a:srgbClr val="006600"/>
              </a:solidFill>
            </a:endParaRPr>
          </a:p>
          <a:p>
            <a:pPr algn="ctr" eaLnBrk="0" hangingPunct="0"/>
            <a:r>
              <a:rPr lang="en-US" dirty="0" smtClean="0">
                <a:ln/>
                <a:solidFill>
                  <a:srgbClr val="006600"/>
                </a:solidFill>
              </a:rPr>
              <a:t>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25600" y="2763133"/>
            <a:ext cx="568942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normalizeH="0" baseline="0" noProof="0" dirty="0" err="1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Proceso</a:t>
            </a:r>
            <a:r>
              <a:rPr kumimoji="0" lang="en-GB" sz="4400" b="1" i="0" u="none" strike="noStrike" kern="0" normalizeH="0" baseline="0" noProof="0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GB" sz="4400" b="1" i="0" u="none" strike="noStrike" kern="0" normalizeH="0" baseline="0" noProof="0" dirty="0" err="1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Administración</a:t>
            </a:r>
            <a:r>
              <a:rPr kumimoji="0" lang="en-GB" sz="4400" b="1" i="0" u="none" strike="noStrike" kern="0" normalizeH="0" noProof="0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GB" sz="4400" b="1" i="0" u="none" strike="noStrike" kern="0" normalizeH="0" noProof="0" dirty="0" err="1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Recursos</a:t>
            </a:r>
            <a:endParaRPr kumimoji="0" lang="en-US" sz="4400" b="1" i="0" u="none" strike="noStrike" kern="0" normalizeH="0" baseline="0" noProof="0" dirty="0" smtClean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467" y="6101534"/>
            <a:ext cx="938201" cy="5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azul_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6260" y="6025404"/>
            <a:ext cx="1064507" cy="600584"/>
          </a:xfrm>
          <a:prstGeom prst="rect">
            <a:avLst/>
          </a:prstGeom>
        </p:spPr>
      </p:pic>
      <p:pic>
        <p:nvPicPr>
          <p:cNvPr id="12" name="11 Imagen" descr="1gb_600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30793" b="16691"/>
          <a:stretch>
            <a:fillRect/>
          </a:stretch>
        </p:blipFill>
        <p:spPr>
          <a:xfrm>
            <a:off x="692974" y="5966933"/>
            <a:ext cx="808277" cy="672703"/>
          </a:xfrm>
          <a:prstGeom prst="rect">
            <a:avLst/>
          </a:prstGeom>
        </p:spPr>
      </p:pic>
      <p:pic>
        <p:nvPicPr>
          <p:cNvPr id="13" name="12 Imagen" descr="pair3WH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7284" y="724753"/>
            <a:ext cx="212905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6" name="Group 109"/>
          <p:cNvGraphicFramePr>
            <a:graphicFrameLocks/>
          </p:cNvGraphicFramePr>
          <p:nvPr/>
        </p:nvGraphicFramePr>
        <p:xfrm>
          <a:off x="1614311" y="1051868"/>
          <a:ext cx="7394220" cy="3212592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865989"/>
                <a:gridCol w="1149572"/>
                <a:gridCol w="1209334"/>
                <a:gridCol w="1036572"/>
                <a:gridCol w="1048090"/>
                <a:gridCol w="899832"/>
                <a:gridCol w="1184831"/>
              </a:tblGrid>
              <a:tr h="24245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INGRESOS    PROPIOS 2010</a:t>
                      </a:r>
                      <a:endParaRPr kumimoji="0" lang="es-MX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21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Capítulo</a:t>
                      </a:r>
                      <a:endParaRPr kumimoji="0" lang="es-MX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Académico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Vinculación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Planeación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Calidad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Admón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de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Recursos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283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120,000.00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120,000.00</a:t>
                      </a:r>
                    </a:p>
                  </a:txBody>
                  <a:tcPr anchor="ctr" horzOverflow="overflow"/>
                </a:tc>
              </a:tr>
              <a:tr h="283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604,865.00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13,000.00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80,016.00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10,000.00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707,881.00</a:t>
                      </a:r>
                    </a:p>
                  </a:txBody>
                  <a:tcPr anchor="ctr" horzOverflow="overflow"/>
                </a:tc>
              </a:tr>
              <a:tr h="283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550,620.00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21,000.00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27,000.00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598,620.00</a:t>
                      </a:r>
                    </a:p>
                  </a:txBody>
                  <a:tcPr anchor="ctr" horzOverflow="overflow"/>
                </a:tc>
              </a:tr>
              <a:tr h="283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283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37,712.00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28,053.00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65,765.00</a:t>
                      </a:r>
                    </a:p>
                  </a:txBody>
                  <a:tcPr anchor="ctr" horzOverflow="overflow"/>
                </a:tc>
              </a:tr>
              <a:tr h="283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7000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106,000.00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106,000.00</a:t>
                      </a:r>
                    </a:p>
                  </a:txBody>
                  <a:tcPr anchor="ctr" horzOverflow="overflow"/>
                </a:tc>
              </a:tr>
              <a:tr h="283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1,313,197.00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13,000.00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235,069.00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37,000.00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1,598,266.00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gray">
          <a:xfrm rot="16200000">
            <a:off x="-1084072" y="3249011"/>
            <a:ext cx="36455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Ingresos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Propios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5" name="Group 109"/>
          <p:cNvGraphicFramePr>
            <a:graphicFrameLocks/>
          </p:cNvGraphicFramePr>
          <p:nvPr/>
        </p:nvGraphicFramePr>
        <p:xfrm>
          <a:off x="1727200" y="1285860"/>
          <a:ext cx="7247467" cy="3390626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860430"/>
                <a:gridCol w="1136209"/>
                <a:gridCol w="1047959"/>
                <a:gridCol w="1092084"/>
                <a:gridCol w="1036929"/>
                <a:gridCol w="794243"/>
                <a:gridCol w="1279613"/>
              </a:tblGrid>
              <a:tr h="35719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GASTO DIRECTO 2010</a:t>
                      </a:r>
                      <a:endParaRPr kumimoji="0" lang="es-MX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81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Capítulo</a:t>
                      </a:r>
                      <a:endParaRPr kumimoji="0" lang="es-MX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Académico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Vinculación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Planeación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Calidad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Admón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de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Recursos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369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4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267,144.00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5,901.00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6,579.00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30,378.00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309,999.00</a:t>
                      </a:r>
                    </a:p>
                  </a:txBody>
                  <a:tcPr anchor="ctr" horzOverflow="overflow"/>
                </a:tc>
              </a:tr>
              <a:tr h="414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263,789.00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30,337.00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875.00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295,001.00</a:t>
                      </a:r>
                    </a:p>
                  </a:txBody>
                  <a:tcPr anchor="ctr" horzOverflow="overflow"/>
                </a:tc>
              </a:tr>
              <a:tr h="369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369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4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530,930.00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5,901.00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36,916.00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31,253.00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605,000.00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gray">
          <a:xfrm>
            <a:off x="2224584" y="5044261"/>
            <a:ext cx="6701051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b="1" dirty="0" err="1" smtClean="0">
                <a:solidFill>
                  <a:srgbClr val="0F591B"/>
                </a:solidFill>
              </a:rPr>
              <a:t>Cabe</a:t>
            </a:r>
            <a:r>
              <a:rPr lang="en-US" b="1" dirty="0" smtClean="0">
                <a:solidFill>
                  <a:srgbClr val="0F591B"/>
                </a:solidFill>
              </a:rPr>
              <a:t> </a:t>
            </a:r>
            <a:r>
              <a:rPr lang="en-US" b="1" dirty="0" err="1" smtClean="0">
                <a:solidFill>
                  <a:srgbClr val="0F591B"/>
                </a:solidFill>
              </a:rPr>
              <a:t>aclarar</a:t>
            </a:r>
            <a:r>
              <a:rPr lang="en-US" b="1" dirty="0" smtClean="0">
                <a:solidFill>
                  <a:srgbClr val="0F591B"/>
                </a:solidFill>
              </a:rPr>
              <a:t> </a:t>
            </a:r>
            <a:r>
              <a:rPr lang="en-US" b="1" dirty="0" err="1" smtClean="0">
                <a:solidFill>
                  <a:srgbClr val="0F591B"/>
                </a:solidFill>
              </a:rPr>
              <a:t>que</a:t>
            </a:r>
            <a:r>
              <a:rPr lang="en-US" b="1" dirty="0" smtClean="0">
                <a:solidFill>
                  <a:srgbClr val="0F591B"/>
                </a:solidFill>
              </a:rPr>
              <a:t> de los 605,000; 105,000 </a:t>
            </a:r>
            <a:r>
              <a:rPr lang="en-US" b="1" dirty="0" err="1" smtClean="0">
                <a:solidFill>
                  <a:srgbClr val="0F591B"/>
                </a:solidFill>
              </a:rPr>
              <a:t>corresponden</a:t>
            </a:r>
            <a:r>
              <a:rPr lang="en-US" b="1" dirty="0" smtClean="0">
                <a:solidFill>
                  <a:srgbClr val="0F591B"/>
                </a:solidFill>
              </a:rPr>
              <a:t> a </a:t>
            </a:r>
            <a:r>
              <a:rPr lang="en-US" b="1" dirty="0" err="1" smtClean="0">
                <a:solidFill>
                  <a:srgbClr val="0F591B"/>
                </a:solidFill>
              </a:rPr>
              <a:t>proyectos</a:t>
            </a:r>
            <a:r>
              <a:rPr lang="en-US" b="1" dirty="0" smtClean="0">
                <a:solidFill>
                  <a:srgbClr val="0F591B"/>
                </a:solidFill>
              </a:rPr>
              <a:t> de </a:t>
            </a:r>
            <a:r>
              <a:rPr lang="en-US" b="1" dirty="0" err="1" smtClean="0">
                <a:solidFill>
                  <a:srgbClr val="0F591B"/>
                </a:solidFill>
              </a:rPr>
              <a:t>investigación</a:t>
            </a:r>
            <a:r>
              <a:rPr lang="en-US" b="1" dirty="0" smtClean="0">
                <a:solidFill>
                  <a:srgbClr val="0F591B"/>
                </a:solidFill>
              </a:rPr>
              <a:t>.</a:t>
            </a:r>
            <a:endParaRPr lang="en-US" b="1" dirty="0">
              <a:solidFill>
                <a:srgbClr val="0F591B"/>
              </a:solidFill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gray">
          <a:xfrm rot="16200000">
            <a:off x="-905525" y="3268061"/>
            <a:ext cx="332655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Gastos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Directos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3" name="Group 109"/>
          <p:cNvGraphicFramePr>
            <a:graphicFrameLocks/>
          </p:cNvGraphicFramePr>
          <p:nvPr/>
        </p:nvGraphicFramePr>
        <p:xfrm>
          <a:off x="2052633" y="660707"/>
          <a:ext cx="6699575" cy="4505933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4517500"/>
                <a:gridCol w="2182075"/>
              </a:tblGrid>
              <a:tr h="750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CURSO</a:t>
                      </a:r>
                      <a:endParaRPr kumimoji="0" lang="es-MX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NO. DE PERSONAL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CAPACITADO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65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Motivación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y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superación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personal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(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Administrativos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917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Sensibilización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y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capacitación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del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modelo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equidad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y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género</a:t>
                      </a:r>
                      <a:endParaRPr kumimoji="0" lang="en-US" sz="150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(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Directivos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917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Sensibilización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y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capacitación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del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modelo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equidad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y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género</a:t>
                      </a:r>
                      <a:endParaRPr kumimoji="0" lang="en-US" sz="150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(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Administrativos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)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917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Sensibilización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sobre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el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modelo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de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equidad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y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género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y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derechos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humanos</a:t>
                      </a:r>
                      <a:endParaRPr kumimoji="0" lang="en-US" sz="150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(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Directivos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346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 Personal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Capacitado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39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2601310" y="5546032"/>
            <a:ext cx="5943599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s-MX" b="1" dirty="0" smtClean="0">
                <a:solidFill>
                  <a:srgbClr val="0F591B"/>
                </a:solidFill>
              </a:rPr>
              <a:t> La Meta para el 2010  es de 100% de capacitación para  el   personal directivo y de apoyo a la educación de un total de 44, se alcanzó el 89%</a:t>
            </a: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gray">
          <a:xfrm rot="16200000">
            <a:off x="-2042942" y="3064345"/>
            <a:ext cx="5620449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Capacitacion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personal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directivo</a:t>
            </a:r>
            <a:endParaRPr lang="en-US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y de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apoyo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 la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educación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3" name="Group 109"/>
          <p:cNvGraphicFramePr>
            <a:graphicFrameLocks/>
          </p:cNvGraphicFramePr>
          <p:nvPr/>
        </p:nvGraphicFramePr>
        <p:xfrm>
          <a:off x="2781996" y="1639520"/>
          <a:ext cx="5210538" cy="3255264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41814"/>
                <a:gridCol w="2468724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NIVEL ACADÉMICO</a:t>
                      </a:r>
                      <a:endParaRPr kumimoji="0" lang="es-MX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NO. DE PERSONAL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ADMINISTRATIVO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360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Maestría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360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Licenciatura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3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Bachillerato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360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Técnico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313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Secundaria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2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Primaria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2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Text Box 37"/>
          <p:cNvSpPr txBox="1">
            <a:spLocks noChangeArrowheads="1"/>
          </p:cNvSpPr>
          <p:nvPr/>
        </p:nvSpPr>
        <p:spPr bwMode="gray">
          <a:xfrm rot="16200000">
            <a:off x="-1693690" y="3249011"/>
            <a:ext cx="488383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Personal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Administrativo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3" name="Group 109"/>
          <p:cNvGraphicFramePr>
            <a:graphicFrameLocks/>
          </p:cNvGraphicFramePr>
          <p:nvPr/>
        </p:nvGraphicFramePr>
        <p:xfrm>
          <a:off x="1785918" y="1500174"/>
          <a:ext cx="7211326" cy="262359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135116"/>
                <a:gridCol w="1749416"/>
                <a:gridCol w="1944839"/>
                <a:gridCol w="1207911"/>
                <a:gridCol w="1174044"/>
              </a:tblGrid>
              <a:tr h="898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AÑO</a:t>
                      </a:r>
                      <a:endParaRPr kumimoji="0" lang="es-MX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CONCEPTO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FUENTE DE FINANCIAMIENTO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312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2009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Mantenimiento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Gasto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Directo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47,457.00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$97,979.00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312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Ingreso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Propio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50,522.00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2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Mantenimiento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Gasto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Directo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194,213.82</a:t>
                      </a: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384,976.71</a:t>
                      </a:r>
                    </a:p>
                  </a:txBody>
                  <a:tcPr anchor="ctr" horzOverflow="overflow"/>
                </a:tc>
              </a:tr>
              <a:tr h="4312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Ingreso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Propio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190,762.89</a:t>
                      </a: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2224584" y="5044261"/>
            <a:ext cx="670105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F591B"/>
                </a:solidFill>
              </a:rPr>
              <a:t>En el 2010, se </a:t>
            </a:r>
            <a:r>
              <a:rPr lang="en-US" b="1" dirty="0" err="1" smtClean="0">
                <a:solidFill>
                  <a:srgbClr val="0F591B"/>
                </a:solidFill>
              </a:rPr>
              <a:t>invirtió</a:t>
            </a:r>
            <a:r>
              <a:rPr lang="en-US" b="1" dirty="0" smtClean="0">
                <a:solidFill>
                  <a:srgbClr val="0F591B"/>
                </a:solidFill>
              </a:rPr>
              <a:t> en un 392% </a:t>
            </a:r>
            <a:r>
              <a:rPr lang="en-US" b="1" dirty="0" err="1" smtClean="0">
                <a:solidFill>
                  <a:srgbClr val="0F591B"/>
                </a:solidFill>
              </a:rPr>
              <a:t>más</a:t>
            </a:r>
            <a:r>
              <a:rPr lang="en-US" b="1" dirty="0" smtClean="0">
                <a:solidFill>
                  <a:srgbClr val="0F591B"/>
                </a:solidFill>
              </a:rPr>
              <a:t>  </a:t>
            </a:r>
            <a:r>
              <a:rPr lang="en-US" b="1" dirty="0" err="1" smtClean="0">
                <a:solidFill>
                  <a:srgbClr val="0F591B"/>
                </a:solidFill>
              </a:rPr>
              <a:t>que</a:t>
            </a:r>
            <a:r>
              <a:rPr lang="en-US" b="1" dirty="0" smtClean="0">
                <a:solidFill>
                  <a:srgbClr val="0F591B"/>
                </a:solidFill>
              </a:rPr>
              <a:t> en el 2009.</a:t>
            </a:r>
            <a:endParaRPr lang="en-US" b="1" dirty="0">
              <a:solidFill>
                <a:srgbClr val="0F591B"/>
              </a:solidFill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gray">
          <a:xfrm rot="16200000">
            <a:off x="-732064" y="3249011"/>
            <a:ext cx="307488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Mantenimiento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00518" y="1308848"/>
            <a:ext cx="6876278" cy="342451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0" lang="en-US" sz="2000" b="1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En </a:t>
            </a:r>
            <a:r>
              <a:rPr kumimoji="0" lang="en-US" sz="2000" b="1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relación</a:t>
            </a:r>
            <a:r>
              <a:rPr kumimoji="0" lang="en-US" sz="2000" b="1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a los </a:t>
            </a:r>
            <a:r>
              <a:rPr kumimoji="0" lang="en-US" sz="2000" b="1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resultados</a:t>
            </a:r>
            <a:r>
              <a:rPr kumimoji="0" lang="en-US" sz="2000" b="1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obtenidos</a:t>
            </a:r>
            <a:r>
              <a:rPr kumimoji="0" lang="en-US" sz="2000" b="1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durante</a:t>
            </a:r>
            <a:r>
              <a:rPr kumimoji="0" lang="en-US" sz="2000" b="1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el</a:t>
            </a:r>
            <a:r>
              <a:rPr kumimoji="0" lang="en-US" sz="2000" b="1" i="0" u="none" strike="noStrike" kern="0" normalizeH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período</a:t>
            </a:r>
            <a:r>
              <a:rPr kumimoji="0" lang="en-US" sz="2000" b="1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2010, </a:t>
            </a:r>
            <a:r>
              <a:rPr kumimoji="0" lang="en-US" sz="2000" b="1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es</a:t>
            </a:r>
            <a:r>
              <a:rPr kumimoji="0" lang="en-US" sz="2000" b="1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necesario</a:t>
            </a:r>
            <a:r>
              <a:rPr kumimoji="0" lang="en-US" sz="2000" b="1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normalizeH="0" baseline="0" noProof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Plantagenet Cherokee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Tx/>
              <a:tabLst/>
              <a:defRPr/>
            </a:pP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Continuar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ejerciendo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 los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recursos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con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equidad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y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transparencia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;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Tx/>
              <a:tabLst/>
              <a:defRPr/>
            </a:pPr>
            <a:endParaRPr kumimoji="0" lang="en-US" sz="2000" i="0" u="none" strike="noStrike" kern="0" normalizeH="0" baseline="0" noProof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Plantagenet Cherokee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Tx/>
              <a:tabLst/>
              <a:defRPr/>
            </a:pP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Ofrecer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programas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de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actualización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para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personal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directivo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y de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apoyo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a la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docencia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,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para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obtener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la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competitividad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que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exigen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los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cambios</a:t>
            </a:r>
            <a:r>
              <a:rPr kumimoji="0" lang="en-US" sz="2000" i="0" u="none" strike="noStrike" kern="0" normalizeH="0" baseline="0" noProof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  de la </a:t>
            </a:r>
            <a:r>
              <a:rPr kumimoji="0" lang="en-US" sz="2000" i="0" u="none" strike="noStrike" kern="0" normalizeH="0" baseline="0" noProof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lantagenet Cherokee" pitchFamily="18" charset="0"/>
              </a:rPr>
              <a:t>globalización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Plantagenet Cherokee" pitchFamily="18" charset="0"/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gray">
          <a:xfrm rot="16200000">
            <a:off x="-726176" y="3249011"/>
            <a:ext cx="30059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Conclusiones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5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3754" y="3096975"/>
            <a:ext cx="200025" cy="200025"/>
          </a:xfrm>
          <a:prstGeom prst="rect">
            <a:avLst/>
          </a:prstGeom>
        </p:spPr>
      </p:pic>
      <p:pic>
        <p:nvPicPr>
          <p:cNvPr id="7" name="6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8734" y="2266736"/>
            <a:ext cx="200025" cy="20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22488" y="2605088"/>
            <a:ext cx="70215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normalizeH="0" baseline="0" noProof="0" dirty="0" err="1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Proceso</a:t>
            </a:r>
            <a:r>
              <a:rPr kumimoji="0" lang="en-GB" sz="4400" b="1" i="0" u="none" strike="noStrike" kern="0" normalizeH="0" baseline="0" noProof="0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GB" sz="4400" b="1" i="0" u="none" strike="noStrike" kern="0" normalizeH="0" baseline="0" noProof="0" dirty="0" err="1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Calidad</a:t>
            </a:r>
            <a:endParaRPr kumimoji="0" lang="en-US" sz="4400" b="1" i="0" u="none" strike="noStrike" kern="0" normalizeH="0" baseline="0" noProof="0" dirty="0" smtClean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9341" y="6006000"/>
            <a:ext cx="938201" cy="5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1gb_600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30793" b="16691"/>
          <a:stretch>
            <a:fillRect/>
          </a:stretch>
        </p:blipFill>
        <p:spPr>
          <a:xfrm>
            <a:off x="843100" y="6021524"/>
            <a:ext cx="808277" cy="672703"/>
          </a:xfrm>
          <a:prstGeom prst="rect">
            <a:avLst/>
          </a:prstGeom>
        </p:spPr>
      </p:pic>
      <p:pic>
        <p:nvPicPr>
          <p:cNvPr id="12" name="11 Imagen" descr="azul_2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8147" y="5987437"/>
            <a:ext cx="1064507" cy="600584"/>
          </a:xfrm>
          <a:prstGeom prst="rect">
            <a:avLst/>
          </a:prstGeom>
        </p:spPr>
      </p:pic>
      <p:pic>
        <p:nvPicPr>
          <p:cNvPr id="13" name="12 Imagen" descr="pair3WH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7284" y="724753"/>
            <a:ext cx="212905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6" name="Group 109"/>
          <p:cNvGraphicFramePr>
            <a:graphicFrameLocks/>
          </p:cNvGraphicFramePr>
          <p:nvPr/>
        </p:nvGraphicFramePr>
        <p:xfrm>
          <a:off x="1810870" y="1428736"/>
          <a:ext cx="7107353" cy="2805841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141436"/>
                <a:gridCol w="732044"/>
                <a:gridCol w="1449263"/>
                <a:gridCol w="1046484"/>
                <a:gridCol w="864170"/>
                <a:gridCol w="948266"/>
                <a:gridCol w="925690"/>
              </a:tblGrid>
              <a:tr h="446151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PERSONAL DOCENTE</a:t>
                      </a:r>
                      <a:endParaRPr kumimoji="0" lang="es-MX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LICENCIATURA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MAESTRÍA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DOCTORADO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25353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C/GRADO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S/GRADO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C/GRADO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S/GRADO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PTC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½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Asignatura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8" name="Text Box 15"/>
          <p:cNvSpPr txBox="1">
            <a:spLocks noChangeArrowheads="1"/>
          </p:cNvSpPr>
          <p:nvPr/>
        </p:nvSpPr>
        <p:spPr bwMode="gray">
          <a:xfrm>
            <a:off x="3030701" y="5008643"/>
            <a:ext cx="524405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s-MX" sz="1600" b="1" dirty="0" smtClean="0">
                <a:solidFill>
                  <a:srgbClr val="0F591B"/>
                </a:solidFill>
              </a:rPr>
              <a:t>Meta para el 2010,  es de 37 profesor de tiempo completo con estudio de posgrado, se alcanzó 34 profesores, correspondiendo al 92%</a:t>
            </a: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gray">
          <a:xfrm rot="16200000">
            <a:off x="-1055498" y="3249011"/>
            <a:ext cx="36455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Personal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Docente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3" name="Group 109"/>
          <p:cNvGraphicFramePr>
            <a:graphicFrameLocks/>
          </p:cNvGraphicFramePr>
          <p:nvPr/>
        </p:nvGraphicFramePr>
        <p:xfrm>
          <a:off x="1928794" y="2285992"/>
          <a:ext cx="6072230" cy="1529092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067473"/>
                <a:gridCol w="1885244"/>
                <a:gridCol w="2119513"/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AÑO</a:t>
                      </a:r>
                      <a:endParaRPr kumimoji="0" lang="es-MX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NO. DE CURSOS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DOCENTE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CAPACITADO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2906523" y="4823544"/>
            <a:ext cx="524405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s-MX" sz="1600" b="1" dirty="0" smtClean="0">
                <a:solidFill>
                  <a:srgbClr val="0F591B"/>
                </a:solidFill>
              </a:rPr>
              <a:t>Meta para el 2010  es de 52 se alcanzó el 100%</a:t>
            </a:r>
          </a:p>
          <a:p>
            <a:pPr eaLnBrk="0" hangingPunct="0"/>
            <a:r>
              <a:rPr lang="es-MX" sz="1600" b="1" dirty="0" smtClean="0">
                <a:solidFill>
                  <a:srgbClr val="0F591B"/>
                </a:solidFill>
              </a:rPr>
              <a:t>En el comparativo 2009-2010 se obtuvo un decremento del  4%</a:t>
            </a:r>
            <a:endParaRPr lang="en-US" sz="1600" b="1" dirty="0">
              <a:solidFill>
                <a:srgbClr val="0F591B"/>
              </a:solidFill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gray">
          <a:xfrm rot="16200000">
            <a:off x="-1891984" y="3279788"/>
            <a:ext cx="52613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Personal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Docente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Capacitado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91140" y="2345250"/>
            <a:ext cx="7021689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sz="3600" kern="1200" dirty="0" err="1" smtClean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Introducción</a:t>
            </a:r>
            <a:endParaRPr lang="en-US" sz="3600" kern="1200" dirty="0" smtClean="0">
              <a:ln w="11430">
                <a:solidFill>
                  <a:srgbClr val="0066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6545" y="5341942"/>
            <a:ext cx="1071571" cy="6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azul_2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9177" y="5357933"/>
            <a:ext cx="1133299" cy="639396"/>
          </a:xfrm>
          <a:prstGeom prst="rect">
            <a:avLst/>
          </a:prstGeom>
        </p:spPr>
      </p:pic>
      <p:pic>
        <p:nvPicPr>
          <p:cNvPr id="7" name="6 Imagen" descr="1gb_600p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30793" b="16691"/>
          <a:stretch>
            <a:fillRect/>
          </a:stretch>
        </p:blipFill>
        <p:spPr>
          <a:xfrm>
            <a:off x="733919" y="5500048"/>
            <a:ext cx="685448" cy="699738"/>
          </a:xfrm>
          <a:prstGeom prst="rect">
            <a:avLst/>
          </a:prstGeom>
        </p:spPr>
      </p:pic>
      <p:pic>
        <p:nvPicPr>
          <p:cNvPr id="8" name="7 Imagen" descr="pair3WH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7284" y="724753"/>
            <a:ext cx="2129050" cy="495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3" name="Group 109"/>
          <p:cNvGraphicFramePr>
            <a:graphicFrameLocks/>
          </p:cNvGraphicFramePr>
          <p:nvPr/>
        </p:nvGraphicFramePr>
        <p:xfrm>
          <a:off x="2000232" y="2214554"/>
          <a:ext cx="6072230" cy="2077732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871857"/>
                <a:gridCol w="2682315"/>
                <a:gridCol w="1518058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AÑO</a:t>
                      </a:r>
                      <a:endParaRPr kumimoji="0" lang="es-MX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No. de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docente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Beneficiado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Plantagenet Cheroke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Estímulo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 al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Desempeño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Docente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IMPORTE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$266,328.00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1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$ 124,113.60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Text Box 37"/>
          <p:cNvSpPr txBox="1">
            <a:spLocks noChangeArrowheads="1"/>
          </p:cNvSpPr>
          <p:nvPr/>
        </p:nvSpPr>
        <p:spPr bwMode="gray">
          <a:xfrm rot="16200000">
            <a:off x="-2130924" y="3279788"/>
            <a:ext cx="57583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Estímulo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al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Desempeño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Docente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3" name="AutoShape 5"/>
          <p:cNvSpPr>
            <a:spLocks noChangeArrowheads="1"/>
          </p:cNvSpPr>
          <p:nvPr/>
        </p:nvSpPr>
        <p:spPr bwMode="blackWhite">
          <a:xfrm>
            <a:off x="1772410" y="1513490"/>
            <a:ext cx="7072362" cy="1139749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</a:rPr>
              <a:t>ACREDITACIÓN DE PROGRAMAS:  En el 2010</a:t>
            </a:r>
          </a:p>
          <a:p>
            <a:pPr eaLnBrk="0" hangingPunct="0"/>
            <a:r>
              <a:rPr lang="en-US" sz="2000" b="1" dirty="0" err="1" smtClean="0">
                <a:solidFill>
                  <a:schemeClr val="bg1"/>
                </a:solidFill>
              </a:rPr>
              <a:t>entra</a:t>
            </a:r>
            <a:r>
              <a:rPr lang="en-US" sz="2000" b="1" dirty="0" smtClean="0">
                <a:solidFill>
                  <a:schemeClr val="bg1"/>
                </a:solidFill>
              </a:rPr>
              <a:t> en </a:t>
            </a:r>
            <a:r>
              <a:rPr lang="en-US" sz="2000" b="1" dirty="0" err="1" smtClean="0">
                <a:solidFill>
                  <a:schemeClr val="bg1"/>
                </a:solidFill>
              </a:rPr>
              <a:t>Proceso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Reacreditación</a:t>
            </a:r>
            <a:r>
              <a:rPr lang="en-US" sz="2000" b="1" dirty="0" smtClean="0">
                <a:solidFill>
                  <a:schemeClr val="bg1"/>
                </a:solidFill>
              </a:rPr>
              <a:t> el </a:t>
            </a:r>
            <a:r>
              <a:rPr lang="en-US" sz="2000" b="1" dirty="0" err="1" smtClean="0">
                <a:solidFill>
                  <a:schemeClr val="bg1"/>
                </a:solidFill>
              </a:rPr>
              <a:t>programa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académico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</a:p>
          <a:p>
            <a:pPr eaLnBrk="0" hangingPunct="0"/>
            <a:r>
              <a:rPr lang="en-US" sz="2000" b="1" dirty="0" err="1" smtClean="0">
                <a:solidFill>
                  <a:schemeClr val="bg1"/>
                </a:solidFill>
              </a:rPr>
              <a:t>ingenieria</a:t>
            </a:r>
            <a:r>
              <a:rPr lang="en-US" sz="2000" b="1" dirty="0" smtClean="0">
                <a:solidFill>
                  <a:schemeClr val="bg1"/>
                </a:solidFill>
              </a:rPr>
              <a:t>  en </a:t>
            </a:r>
            <a:r>
              <a:rPr lang="en-US" sz="2000" b="1" dirty="0" err="1" smtClean="0">
                <a:solidFill>
                  <a:schemeClr val="bg1"/>
                </a:solidFill>
              </a:rPr>
              <a:t>Agronomia</a:t>
            </a:r>
            <a:r>
              <a:rPr lang="en-US" sz="2000" b="1" dirty="0" smtClean="0">
                <a:solidFill>
                  <a:schemeClr val="bg1"/>
                </a:solidFill>
              </a:rPr>
              <a:t> .</a:t>
            </a:r>
            <a:r>
              <a:rPr lang="en-US" sz="2000" b="1" dirty="0" err="1" smtClean="0">
                <a:solidFill>
                  <a:schemeClr val="bg1"/>
                </a:solidFill>
              </a:rPr>
              <a:t>través</a:t>
            </a:r>
            <a:r>
              <a:rPr lang="en-US" sz="2000" b="1" dirty="0" smtClean="0">
                <a:solidFill>
                  <a:schemeClr val="bg1"/>
                </a:solidFill>
              </a:rPr>
              <a:t> de COMEAA,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blackWhite">
          <a:xfrm>
            <a:off x="1758762" y="3265042"/>
            <a:ext cx="7072362" cy="928694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</a:rPr>
              <a:t>CERTIFICACIÓN:  El </a:t>
            </a:r>
            <a:r>
              <a:rPr lang="en-US" sz="2000" b="1" dirty="0" err="1" smtClean="0">
                <a:solidFill>
                  <a:schemeClr val="bg1"/>
                </a:solidFill>
              </a:rPr>
              <a:t>Sistema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Gestión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Calidad</a:t>
            </a:r>
            <a:r>
              <a:rPr lang="en-US" sz="2000" b="1" dirty="0" smtClean="0">
                <a:solidFill>
                  <a:schemeClr val="bg1"/>
                </a:solidFill>
              </a:rPr>
              <a:t> del </a:t>
            </a:r>
            <a:r>
              <a:rPr lang="en-US" sz="2000" b="1" dirty="0" err="1" smtClean="0">
                <a:solidFill>
                  <a:schemeClr val="bg1"/>
                </a:solidFill>
              </a:rPr>
              <a:t>Proceso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eaLnBrk="0" hangingPunct="0"/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Educativo</a:t>
            </a:r>
            <a:r>
              <a:rPr lang="en-US" sz="2000" b="1" dirty="0" smtClean="0">
                <a:solidFill>
                  <a:schemeClr val="bg1"/>
                </a:solidFill>
              </a:rPr>
              <a:t>   en el 2010 se </a:t>
            </a:r>
            <a:r>
              <a:rPr lang="en-US" sz="2000" b="1" dirty="0" err="1" smtClean="0">
                <a:solidFill>
                  <a:schemeClr val="bg1"/>
                </a:solidFill>
              </a:rPr>
              <a:t>recertifico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1764913" y="4676775"/>
            <a:ext cx="7072362" cy="101978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</a:rPr>
              <a:t>En el </a:t>
            </a:r>
            <a:r>
              <a:rPr lang="en-US" sz="2000" b="1" dirty="0" err="1" smtClean="0">
                <a:solidFill>
                  <a:schemeClr val="bg1"/>
                </a:solidFill>
              </a:rPr>
              <a:t>mes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Noviembre</a:t>
            </a:r>
            <a:r>
              <a:rPr lang="en-US" sz="2000" b="1" dirty="0" smtClean="0">
                <a:solidFill>
                  <a:schemeClr val="bg1"/>
                </a:solidFill>
              </a:rPr>
              <a:t> de 2010, se </a:t>
            </a:r>
            <a:r>
              <a:rPr lang="en-US" sz="2000" b="1" dirty="0" err="1" smtClean="0">
                <a:solidFill>
                  <a:schemeClr val="bg1"/>
                </a:solidFill>
              </a:rPr>
              <a:t>obtuvo</a:t>
            </a:r>
            <a:r>
              <a:rPr lang="en-US" sz="2000" b="1" dirty="0" smtClean="0">
                <a:solidFill>
                  <a:schemeClr val="bg1"/>
                </a:solidFill>
              </a:rPr>
              <a:t> la </a:t>
            </a:r>
            <a:r>
              <a:rPr lang="en-US" sz="2000" b="1" dirty="0" err="1" smtClean="0">
                <a:solidFill>
                  <a:schemeClr val="bg1"/>
                </a:solidFill>
              </a:rPr>
              <a:t>certificación</a:t>
            </a:r>
            <a:r>
              <a:rPr lang="en-US" sz="2000" b="1" dirty="0" smtClean="0">
                <a:solidFill>
                  <a:schemeClr val="bg1"/>
                </a:solidFill>
              </a:rPr>
              <a:t> en el</a:t>
            </a:r>
          </a:p>
          <a:p>
            <a:pPr eaLnBrk="0" hangingPunct="0"/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Modelo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Equidad</a:t>
            </a:r>
            <a:r>
              <a:rPr lang="en-US" sz="2000" b="1" dirty="0" smtClean="0">
                <a:solidFill>
                  <a:schemeClr val="bg1"/>
                </a:solidFill>
              </a:rPr>
              <a:t> y </a:t>
            </a:r>
            <a:r>
              <a:rPr lang="en-US" sz="2000" b="1" dirty="0" err="1" smtClean="0">
                <a:solidFill>
                  <a:schemeClr val="bg1"/>
                </a:solidFill>
              </a:rPr>
              <a:t>Género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gray">
          <a:xfrm rot="16200000">
            <a:off x="-1689726" y="3279788"/>
            <a:ext cx="479971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Logros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y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Reconocimientos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3" name="Group 109"/>
          <p:cNvGraphicFramePr>
            <a:graphicFrameLocks/>
          </p:cNvGraphicFramePr>
          <p:nvPr/>
        </p:nvGraphicFramePr>
        <p:xfrm>
          <a:off x="2218163" y="981559"/>
          <a:ext cx="5599042" cy="4296883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99520"/>
                <a:gridCol w="1399761"/>
                <a:gridCol w="1399761"/>
              </a:tblGrid>
              <a:tr h="58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CARRERAS</a:t>
                      </a:r>
                      <a:endParaRPr kumimoji="0" lang="es-MX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DOCENTE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DOCENTE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lantagenet Cherokee" pitchFamily="18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85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Agrónomo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85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Forestal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689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Lic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Administración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21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485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en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Administración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--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534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Lic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Biología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534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Ing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Gestión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Empresarial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  <a:tr h="38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Plantagenet Cherokee" pitchFamily="18" charset="0"/>
                        </a:rPr>
                        <a:t>68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Plantagenet Cherokee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gray">
          <a:xfrm rot="16200000">
            <a:off x="-2133886" y="3007195"/>
            <a:ext cx="587853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Distribución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de personal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docente</a:t>
            </a:r>
            <a:endParaRPr lang="en-US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por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Carrera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54306" y="466165"/>
            <a:ext cx="6626105" cy="574891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006600"/>
                </a:solidFill>
                <a:latin typeface="Plantagenet Cherokee" pitchFamily="18" charset="0"/>
              </a:rPr>
              <a:t>CONCLUSIONES: 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En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relación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a los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resultados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obtenidos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durante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el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período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2010,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necesario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lantagenet Cherokee" pitchFamily="18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Plantagenet Cherokee" pitchFamily="18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Apoyar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al personal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docente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para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estudio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posgrado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,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así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como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en la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obtención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grado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;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endParaRPr lang="en-US" sz="2000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Ofertar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programas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actualización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y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formación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docente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bajo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enfoque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competencia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profesionales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;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endParaRPr lang="en-US" sz="2000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Sensibilizar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a los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docentes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,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para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incrementar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la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participación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en 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programa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estímulo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al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desempeño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docente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que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permitirá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elevar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la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productividad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académica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;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endParaRPr lang="en-US" sz="2000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Mejorar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la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infraestructura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para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elevar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la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calidad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servicio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educativo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;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endParaRPr lang="en-US" sz="2000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Mantener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la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certificación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del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proceso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educativo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y la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acreditación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de los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programas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Plantagenet Cherokee" pitchFamily="18" charset="0"/>
              </a:rPr>
              <a:t>educativos</a:t>
            </a:r>
            <a:r>
              <a:rPr lang="en-US" sz="2000" kern="0" dirty="0" smtClean="0">
                <a:solidFill>
                  <a:srgbClr val="006600"/>
                </a:solidFill>
                <a:latin typeface="Plantagenet Cherokee" pitchFamily="18" charset="0"/>
              </a:rPr>
              <a:t>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gray">
          <a:xfrm rot="16200000">
            <a:off x="-924760" y="3218233"/>
            <a:ext cx="33650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Conclusiones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5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0107" y="1704903"/>
            <a:ext cx="200025" cy="200025"/>
          </a:xfrm>
          <a:prstGeom prst="rect">
            <a:avLst/>
          </a:prstGeom>
        </p:spPr>
      </p:pic>
      <p:pic>
        <p:nvPicPr>
          <p:cNvPr id="7" name="6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916" y="2566987"/>
            <a:ext cx="200025" cy="200025"/>
          </a:xfrm>
          <a:prstGeom prst="rect">
            <a:avLst/>
          </a:prstGeom>
        </p:spPr>
      </p:pic>
      <p:pic>
        <p:nvPicPr>
          <p:cNvPr id="8" name="7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5599" y="3620139"/>
            <a:ext cx="200025" cy="200025"/>
          </a:xfrm>
          <a:prstGeom prst="rect">
            <a:avLst/>
          </a:prstGeom>
        </p:spPr>
      </p:pic>
      <p:pic>
        <p:nvPicPr>
          <p:cNvPr id="9" name="8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169" y="5000838"/>
            <a:ext cx="200025" cy="200025"/>
          </a:xfrm>
          <a:prstGeom prst="rect">
            <a:avLst/>
          </a:prstGeom>
        </p:spPr>
      </p:pic>
      <p:pic>
        <p:nvPicPr>
          <p:cNvPr id="10" name="9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7444" y="5835625"/>
            <a:ext cx="200025" cy="20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22488" y="2605088"/>
            <a:ext cx="70215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normalizeH="0" baseline="0" noProof="0" dirty="0" err="1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Retos</a:t>
            </a:r>
            <a:r>
              <a:rPr kumimoji="0" lang="en-GB" sz="4400" b="1" i="0" u="none" strike="noStrike" kern="0" normalizeH="0" baseline="0" noProof="0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n-GB" sz="4400" b="1" i="0" u="none" strike="noStrike" kern="0" normalizeH="0" baseline="0" noProof="0" dirty="0" err="1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Desafíos</a:t>
            </a:r>
            <a:endParaRPr kumimoji="0" lang="en-US" sz="4400" b="1" i="0" u="none" strike="noStrike" kern="0" normalizeH="0" baseline="0" noProof="0" dirty="0" smtClean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385" y="5951409"/>
            <a:ext cx="938201" cy="5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azul_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5317" y="6042028"/>
            <a:ext cx="1064507" cy="600584"/>
          </a:xfrm>
          <a:prstGeom prst="rect">
            <a:avLst/>
          </a:prstGeom>
        </p:spPr>
      </p:pic>
      <p:pic>
        <p:nvPicPr>
          <p:cNvPr id="13" name="12 Imagen" descr="1gb_600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30793" b="16691"/>
          <a:stretch>
            <a:fillRect/>
          </a:stretch>
        </p:blipFill>
        <p:spPr>
          <a:xfrm>
            <a:off x="692974" y="5966933"/>
            <a:ext cx="808277" cy="672703"/>
          </a:xfrm>
          <a:prstGeom prst="rect">
            <a:avLst/>
          </a:prstGeom>
        </p:spPr>
      </p:pic>
      <p:pic>
        <p:nvPicPr>
          <p:cNvPr id="14" name="13 Imagen" descr="pair3WH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7284" y="724753"/>
            <a:ext cx="212905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5" name="Text Box 37"/>
          <p:cNvSpPr txBox="1">
            <a:spLocks noChangeArrowheads="1"/>
          </p:cNvSpPr>
          <p:nvPr/>
        </p:nvSpPr>
        <p:spPr bwMode="gray">
          <a:xfrm rot="16200000">
            <a:off x="-1826671" y="3218233"/>
            <a:ext cx="516885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METAS PRIORITARIAS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54306" y="261257"/>
            <a:ext cx="6626105" cy="659674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1400" b="1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1400" b="1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006600"/>
                </a:solidFill>
                <a:latin typeface="Plantagenet Cherokee" pitchFamily="18" charset="0"/>
              </a:rPr>
              <a:t>METAS PRIORITARIAS AL 2011.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1400" b="1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914400" marR="0" lvl="1" indent="-4572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F591B"/>
              </a:buClr>
              <a:buSzTx/>
              <a:buFont typeface="+mj-lt"/>
              <a:buAutoNum type="arabicPeriod"/>
              <a:tabLst/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Alcanzar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una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eficiencia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terminal  (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índice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egreso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)del 52%, en los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programas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estudios</a:t>
            </a:r>
            <a:endParaRPr lang="en-US" sz="2000" kern="0" dirty="0" smtClean="0">
              <a:solidFill>
                <a:srgbClr val="006600"/>
              </a:solidFill>
              <a:latin typeface="+mn-lt"/>
            </a:endParaRPr>
          </a:p>
          <a:p>
            <a:pPr marL="914400" marR="0" lvl="1" indent="-4572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F591B"/>
              </a:buClr>
              <a:buSzTx/>
              <a:tabLst/>
              <a:defRPr/>
            </a:pPr>
            <a:endParaRPr lang="en-US" sz="2000" kern="0" dirty="0" smtClean="0">
              <a:solidFill>
                <a:srgbClr val="006600"/>
              </a:solidFill>
              <a:latin typeface="+mn-lt"/>
            </a:endParaRPr>
          </a:p>
          <a:p>
            <a:pPr marL="914400" lvl="1" indent="-457200" algn="just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2.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Mantener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certificado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el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proceso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educativo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conforma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a la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norma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ISO 9001:2008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endParaRPr kumimoji="0" lang="en-US" sz="2000" i="0" u="none" strike="noStrike" kern="0" cap="none" spc="0" normalizeH="0" baseline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endParaRPr kumimoji="0" lang="en-US" sz="2000" i="0" u="none" strike="noStrike" kern="0" cap="none" spc="0" normalizeH="0" baseline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AutoNum type="arabicPeriod" startAt="3"/>
              <a:defRPr/>
            </a:pPr>
            <a:r>
              <a:rPr lang="es-MX" sz="2000" kern="0" dirty="0" smtClean="0">
                <a:solidFill>
                  <a:srgbClr val="006600"/>
                </a:solidFill>
                <a:latin typeface="+mn-lt"/>
              </a:rPr>
              <a:t>Lograr al 2011, que el 87% de los profesores de tiempo completo cuente con estudios de posgrado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AutoNum type="arabicPeriod" startAt="3"/>
              <a:defRPr/>
            </a:pPr>
            <a:endParaRPr lang="es-MX" sz="2000" kern="0" noProof="0" dirty="0" smtClean="0">
              <a:solidFill>
                <a:srgbClr val="006600"/>
              </a:solidFill>
              <a:latin typeface="+mn-lt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AutoNum type="arabicPeriod" startAt="3"/>
              <a:defRPr/>
            </a:pP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Incrementar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563 a 700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estudiantes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licenciatura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e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ingenierias</a:t>
            </a:r>
            <a:endParaRPr lang="en-US" sz="2000" kern="0" dirty="0" smtClean="0">
              <a:solidFill>
                <a:srgbClr val="006600"/>
              </a:solidFill>
              <a:latin typeface="+mn-lt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endParaRPr lang="en-US" sz="2000" kern="0" dirty="0" smtClean="0">
              <a:solidFill>
                <a:srgbClr val="006600"/>
              </a:solidFill>
              <a:latin typeface="+mn-lt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lang="es-MX" sz="2000" kern="0" dirty="0" smtClean="0">
                <a:solidFill>
                  <a:srgbClr val="006600"/>
                </a:solidFill>
                <a:latin typeface="+mn-lt"/>
              </a:rPr>
              <a:t>5. Lograr la certificación en competencias del 62.5 % de los docentes de tiempo completo.</a:t>
            </a:r>
            <a:endParaRPr lang="en-US" sz="2000" kern="0" noProof="0" dirty="0" smtClean="0">
              <a:solidFill>
                <a:srgbClr val="006600"/>
              </a:solidFill>
              <a:latin typeface="+mn-lt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endParaRPr lang="en-US" sz="1400" b="1" kern="0" noProof="0" dirty="0" smtClean="0">
              <a:solidFill>
                <a:srgbClr val="006600"/>
              </a:solidFill>
              <a:latin typeface="+mn-lt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</a:b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5" name="Text Box 37"/>
          <p:cNvSpPr txBox="1">
            <a:spLocks noChangeArrowheads="1"/>
          </p:cNvSpPr>
          <p:nvPr/>
        </p:nvSpPr>
        <p:spPr bwMode="gray">
          <a:xfrm rot="16200000">
            <a:off x="-1271008" y="3218233"/>
            <a:ext cx="405752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Retos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y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Desafíos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54306" y="261257"/>
            <a:ext cx="6626105" cy="659674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400" b="1" kern="0" dirty="0" err="1" smtClean="0">
                <a:solidFill>
                  <a:srgbClr val="006600"/>
                </a:solidFill>
                <a:latin typeface="Plantagenet Cherokee" pitchFamily="18" charset="0"/>
              </a:rPr>
              <a:t>Incrementar</a:t>
            </a:r>
            <a:r>
              <a:rPr lang="en-US" sz="2400" b="1" kern="0" dirty="0" smtClean="0">
                <a:solidFill>
                  <a:srgbClr val="006600"/>
                </a:solidFill>
                <a:latin typeface="Plantagenet Cherokee" pitchFamily="18" charset="0"/>
              </a:rPr>
              <a:t> la </a:t>
            </a:r>
            <a:r>
              <a:rPr lang="en-US" sz="2400" b="1" kern="0" dirty="0" err="1" smtClean="0">
                <a:solidFill>
                  <a:srgbClr val="006600"/>
                </a:solidFill>
                <a:latin typeface="Plantagenet Cherokee" pitchFamily="18" charset="0"/>
              </a:rPr>
              <a:t>matrícula</a:t>
            </a:r>
            <a:r>
              <a:rPr lang="en-US" sz="2400" b="1" kern="0" dirty="0" smtClean="0">
                <a:solidFill>
                  <a:srgbClr val="006600"/>
                </a:solidFill>
                <a:latin typeface="Plantagenet Cherokee" pitchFamily="18" charset="0"/>
              </a:rPr>
              <a:t> en los </a:t>
            </a:r>
            <a:r>
              <a:rPr lang="en-US" sz="2400" b="1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Programas</a:t>
            </a:r>
            <a:r>
              <a:rPr lang="en-US" sz="2400" b="1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400" b="1" kern="0" dirty="0" err="1" smtClean="0">
                <a:solidFill>
                  <a:srgbClr val="006600"/>
                </a:solidFill>
                <a:latin typeface="Plantagenet Cherokee" pitchFamily="18" charset="0"/>
              </a:rPr>
              <a:t>Educativos</a:t>
            </a:r>
            <a:r>
              <a:rPr lang="en-US" sz="2400" b="1" kern="0" dirty="0" smtClean="0">
                <a:solidFill>
                  <a:srgbClr val="006600"/>
                </a:solidFill>
                <a:latin typeface="Plantagenet Cherokee" pitchFamily="18" charset="0"/>
              </a:rPr>
              <a:t>: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1400" b="1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1400" b="1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1400" b="1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914400" marR="0" lvl="1" indent="-4572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F591B"/>
              </a:buClr>
              <a:buSzTx/>
              <a:buFont typeface="+mj-lt"/>
              <a:buAutoNum type="arabicPeriod"/>
              <a:tabLst/>
              <a:defRPr/>
            </a:pPr>
            <a:r>
              <a:rPr lang="en-US" sz="2000" b="1" kern="0" dirty="0" err="1" smtClean="0">
                <a:solidFill>
                  <a:srgbClr val="006600"/>
                </a:solidFill>
                <a:latin typeface="+mn-lt"/>
              </a:rPr>
              <a:t>Ampliación</a:t>
            </a:r>
            <a:r>
              <a:rPr lang="en-US" sz="2000" b="1" kern="0" dirty="0" smtClean="0">
                <a:solidFill>
                  <a:srgbClr val="006600"/>
                </a:solidFill>
                <a:latin typeface="+mn-lt"/>
              </a:rPr>
              <a:t> de la </a:t>
            </a:r>
            <a:r>
              <a:rPr lang="en-US" sz="2000" b="1" kern="0" dirty="0" err="1" smtClean="0">
                <a:solidFill>
                  <a:srgbClr val="006600"/>
                </a:solidFill>
                <a:latin typeface="+mn-lt"/>
              </a:rPr>
              <a:t>oferta</a:t>
            </a:r>
            <a:r>
              <a:rPr lang="en-US" sz="2000" b="1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b="1" kern="0" dirty="0" err="1" smtClean="0">
                <a:solidFill>
                  <a:srgbClr val="006600"/>
                </a:solidFill>
                <a:latin typeface="+mn-lt"/>
              </a:rPr>
              <a:t>Educativa</a:t>
            </a:r>
            <a:r>
              <a:rPr lang="en-US" sz="2000" b="1" kern="0" dirty="0" smtClean="0">
                <a:solidFill>
                  <a:srgbClr val="006600"/>
                </a:solidFill>
                <a:latin typeface="+mn-lt"/>
              </a:rPr>
              <a:t>: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    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P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romoción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difusión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de la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oferta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educativa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;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Intensificar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la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promoción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en la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carrera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de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Agronomia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con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horario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flexible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para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trabajadores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.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Priorizar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en la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promoción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las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carreras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las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ingenierias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: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Forestal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 y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Gestión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.     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endParaRPr kumimoji="0" lang="en-US" sz="2000" b="0" i="0" u="none" strike="noStrike" kern="0" cap="none" spc="0" normalizeH="0" baseline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AutoNum type="arabicPeriod" startAt="2"/>
              <a:defRPr/>
            </a:pPr>
            <a:r>
              <a:rPr lang="en-US" sz="2000" b="1" kern="0" noProof="0" dirty="0" err="1" smtClean="0">
                <a:solidFill>
                  <a:srgbClr val="006600"/>
                </a:solidFill>
                <a:latin typeface="+mn-lt"/>
              </a:rPr>
              <a:t>Fortalecimiento</a:t>
            </a:r>
            <a:r>
              <a:rPr lang="en-US" sz="2000" b="1" kern="0" noProof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b="1" kern="0" noProof="0" dirty="0" smtClean="0">
                <a:solidFill>
                  <a:srgbClr val="006600"/>
                </a:solidFill>
                <a:latin typeface="+mn-lt"/>
              </a:rPr>
              <a:t>de la  </a:t>
            </a:r>
            <a:r>
              <a:rPr lang="en-US" sz="2000" b="1" kern="0" noProof="0" dirty="0" err="1" smtClean="0">
                <a:solidFill>
                  <a:srgbClr val="006600"/>
                </a:solidFill>
                <a:latin typeface="+mn-lt"/>
              </a:rPr>
              <a:t>capacidad</a:t>
            </a:r>
            <a:r>
              <a:rPr lang="en-US" sz="2000" b="1" kern="0" noProof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b="1" kern="0" noProof="0" dirty="0" err="1" smtClean="0">
                <a:solidFill>
                  <a:srgbClr val="006600"/>
                </a:solidFill>
                <a:latin typeface="+mn-lt"/>
              </a:rPr>
              <a:t>Académica</a:t>
            </a:r>
            <a:r>
              <a:rPr lang="en-US" sz="2000" b="1" kern="0" noProof="0" dirty="0" smtClean="0">
                <a:solidFill>
                  <a:srgbClr val="006600"/>
                </a:solidFill>
                <a:latin typeface="+mn-lt"/>
              </a:rPr>
              <a:t>: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.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    </a:t>
            </a: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Integración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formación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y </a:t>
            </a: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consolidación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cuerpos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académicos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;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Incrementar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la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participación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en el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perfil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deseable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.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Font typeface="Wingdings" pitchFamily="2" charset="2"/>
              <a:buChar char="Ø"/>
              <a:defRPr/>
            </a:pPr>
            <a:endParaRPr kumimoji="0" lang="en-US" sz="2000" b="0" i="0" u="none" strike="noStrike" kern="0" cap="none" spc="0" normalizeH="0" baseline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AutoNum type="arabicPeriod" startAt="3"/>
              <a:defRPr/>
            </a:pPr>
            <a:r>
              <a:rPr lang="en-US" sz="2000" b="1" kern="0" noProof="0" dirty="0" err="1" smtClean="0">
                <a:solidFill>
                  <a:srgbClr val="006600"/>
                </a:solidFill>
                <a:latin typeface="+mn-lt"/>
              </a:rPr>
              <a:t>Fortalecimiento</a:t>
            </a:r>
            <a:r>
              <a:rPr lang="en-US" sz="2000" b="1" kern="0" noProof="0" dirty="0" smtClean="0">
                <a:solidFill>
                  <a:srgbClr val="006600"/>
                </a:solidFill>
                <a:latin typeface="+mn-lt"/>
              </a:rPr>
              <a:t> de la </a:t>
            </a:r>
            <a:r>
              <a:rPr lang="en-US" sz="2000" b="1" kern="0" noProof="0" dirty="0" err="1" smtClean="0">
                <a:solidFill>
                  <a:srgbClr val="006600"/>
                </a:solidFill>
                <a:latin typeface="+mn-lt"/>
              </a:rPr>
              <a:t>competitividad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: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Actualización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docente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bajo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el </a:t>
            </a: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enfoque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del </a:t>
            </a: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desarrollo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en </a:t>
            </a: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competencias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;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Acreditación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y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certificación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de los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docentes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en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su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área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 de </a:t>
            </a:r>
            <a:r>
              <a:rPr lang="en-US" sz="2000" kern="0" noProof="0" dirty="0" err="1" smtClean="0">
                <a:solidFill>
                  <a:srgbClr val="006600"/>
                </a:solidFill>
                <a:latin typeface="+mn-lt"/>
              </a:rPr>
              <a:t>competencia</a:t>
            </a:r>
            <a:r>
              <a:rPr lang="en-US" sz="2000" kern="0" noProof="0" dirty="0" smtClean="0">
                <a:solidFill>
                  <a:srgbClr val="006600"/>
                </a:solidFill>
                <a:latin typeface="+mn-lt"/>
              </a:rPr>
              <a:t>.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Font typeface="Wingdings" pitchFamily="2" charset="2"/>
              <a:buChar char="Ø"/>
              <a:defRPr/>
            </a:pPr>
            <a:endParaRPr lang="en-US" sz="1400" kern="0" noProof="0" dirty="0" smtClean="0">
              <a:solidFill>
                <a:srgbClr val="006600"/>
              </a:solidFill>
              <a:latin typeface="+mn-lt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</a:b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6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6710" y="1950564"/>
            <a:ext cx="200025" cy="200025"/>
          </a:xfrm>
          <a:prstGeom prst="rect">
            <a:avLst/>
          </a:prstGeom>
        </p:spPr>
      </p:pic>
      <p:pic>
        <p:nvPicPr>
          <p:cNvPr id="8" name="7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336" y="3877172"/>
            <a:ext cx="200025" cy="200025"/>
          </a:xfrm>
          <a:prstGeom prst="rect">
            <a:avLst/>
          </a:prstGeom>
        </p:spPr>
      </p:pic>
      <p:pic>
        <p:nvPicPr>
          <p:cNvPr id="9" name="8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0314" y="4384414"/>
            <a:ext cx="200025" cy="200025"/>
          </a:xfrm>
          <a:prstGeom prst="rect">
            <a:avLst/>
          </a:prstGeom>
        </p:spPr>
      </p:pic>
      <p:pic>
        <p:nvPicPr>
          <p:cNvPr id="10" name="9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6239" y="5410271"/>
            <a:ext cx="200025" cy="200025"/>
          </a:xfrm>
          <a:prstGeom prst="rect">
            <a:avLst/>
          </a:prstGeom>
        </p:spPr>
      </p:pic>
      <p:pic>
        <p:nvPicPr>
          <p:cNvPr id="11" name="10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865" y="5890218"/>
            <a:ext cx="200025" cy="20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5" name="Text Box 37"/>
          <p:cNvSpPr txBox="1">
            <a:spLocks noChangeArrowheads="1"/>
          </p:cNvSpPr>
          <p:nvPr/>
        </p:nvSpPr>
        <p:spPr bwMode="gray">
          <a:xfrm rot="16200000">
            <a:off x="-1271008" y="3218233"/>
            <a:ext cx="405752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Retos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y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Desafíos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54306" y="261257"/>
            <a:ext cx="6626105" cy="659674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400" b="1" kern="0" dirty="0" err="1" smtClean="0">
                <a:solidFill>
                  <a:srgbClr val="006600"/>
                </a:solidFill>
                <a:latin typeface="Plantagenet Cherokee" pitchFamily="18" charset="0"/>
              </a:rPr>
              <a:t>Incrementar</a:t>
            </a:r>
            <a:r>
              <a:rPr lang="en-US" sz="2400" b="1" kern="0" dirty="0" smtClean="0">
                <a:solidFill>
                  <a:srgbClr val="006600"/>
                </a:solidFill>
                <a:latin typeface="Plantagenet Cherokee" pitchFamily="18" charset="0"/>
              </a:rPr>
              <a:t> la </a:t>
            </a:r>
            <a:r>
              <a:rPr lang="en-US" sz="2400" b="1" kern="0" dirty="0" err="1" smtClean="0">
                <a:solidFill>
                  <a:srgbClr val="006600"/>
                </a:solidFill>
                <a:latin typeface="Plantagenet Cherokee" pitchFamily="18" charset="0"/>
              </a:rPr>
              <a:t>matrícula</a:t>
            </a:r>
            <a:r>
              <a:rPr lang="en-US" sz="2400" b="1" kern="0" dirty="0" smtClean="0">
                <a:solidFill>
                  <a:srgbClr val="006600"/>
                </a:solidFill>
                <a:latin typeface="Plantagenet Cherokee" pitchFamily="18" charset="0"/>
              </a:rPr>
              <a:t> en los </a:t>
            </a:r>
            <a:r>
              <a:rPr lang="en-US" sz="2400" b="1" kern="0" dirty="0" err="1" smtClean="0">
                <a:solidFill>
                  <a:srgbClr val="006600"/>
                </a:solidFill>
                <a:latin typeface="Plantagenet Cherokee" pitchFamily="18" charset="0"/>
              </a:rPr>
              <a:t>Programas</a:t>
            </a:r>
            <a:r>
              <a:rPr lang="en-US" sz="2400" b="1" kern="0" dirty="0" smtClean="0">
                <a:solidFill>
                  <a:srgbClr val="006600"/>
                </a:solidFill>
                <a:latin typeface="Plantagenet Cherokee" pitchFamily="18" charset="0"/>
              </a:rPr>
              <a:t> </a:t>
            </a:r>
            <a:r>
              <a:rPr lang="en-US" sz="2400" b="1" kern="0" dirty="0" err="1" smtClean="0">
                <a:solidFill>
                  <a:srgbClr val="006600"/>
                </a:solidFill>
                <a:latin typeface="Plantagenet Cherokee" pitchFamily="18" charset="0"/>
              </a:rPr>
              <a:t>Educativos</a:t>
            </a:r>
            <a:r>
              <a:rPr lang="en-US" sz="2400" b="1" kern="0" dirty="0" smtClean="0">
                <a:solidFill>
                  <a:srgbClr val="006600"/>
                </a:solidFill>
                <a:latin typeface="Plantagenet Cherokee" pitchFamily="18" charset="0"/>
              </a:rPr>
              <a:t>: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1400" b="1" kern="0" dirty="0" smtClean="0">
              <a:solidFill>
                <a:srgbClr val="006600"/>
              </a:solidFill>
              <a:latin typeface="Plantagenet Cherokee" pitchFamily="18" charset="0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endParaRPr lang="en-US" sz="2000" kern="0" noProof="0" dirty="0" smtClean="0">
              <a:solidFill>
                <a:srgbClr val="006600"/>
              </a:solidFill>
              <a:latin typeface="+mn-lt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4.       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Recertificaciónes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D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el  S.G. C. del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P</a:t>
            </a: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roceso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Educativo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Font typeface="Wingdings" pitchFamily="2" charset="2"/>
              <a:buChar char="Ø"/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Modelo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Equidad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y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Genero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.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Font typeface="Wingdings" pitchFamily="2" charset="2"/>
              <a:buChar char="Ø"/>
              <a:defRPr/>
            </a:pPr>
            <a:r>
              <a:rPr kumimoji="0" lang="en-US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Reacreditación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 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del </a:t>
            </a:r>
            <a:r>
              <a:rPr kumimoji="0" lang="en-US" sz="2000" b="0" i="0" u="none" strike="noStrike" kern="0" cap="none" spc="0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programasde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Estudio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s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de la </a:t>
            </a:r>
            <a:r>
              <a:rPr kumimoji="0" lang="en-US" sz="2000" b="0" i="0" u="none" strike="noStrike" kern="0" cap="none" spc="0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carrera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2000" b="0" i="0" u="none" strike="noStrike" kern="0" cap="none" spc="0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Agronomía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Font typeface="Wingdings" pitchFamily="2" charset="2"/>
              <a:buChar char="Ø"/>
              <a:defRPr/>
            </a:pPr>
            <a:endParaRPr kumimoji="0" lang="en-US" sz="2000" b="0" i="0" u="none" strike="noStrike" kern="0" cap="none" spc="0" normalizeH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AutoNum type="arabicPeriod" startAt="5"/>
              <a:defRPr/>
            </a:pPr>
            <a:r>
              <a:rPr lang="en-US" sz="2000" b="1" kern="0" baseline="0" noProof="0" dirty="0" err="1" smtClean="0">
                <a:solidFill>
                  <a:srgbClr val="006600"/>
                </a:solidFill>
                <a:latin typeface="+mn-lt"/>
              </a:rPr>
              <a:t>Posicionamiento</a:t>
            </a:r>
            <a:r>
              <a:rPr lang="en-US" sz="2000" b="1" kern="0" dirty="0" smtClean="0">
                <a:solidFill>
                  <a:srgbClr val="006600"/>
                </a:solidFill>
                <a:latin typeface="+mn-lt"/>
              </a:rPr>
              <a:t>: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Font typeface="Wingdings" pitchFamily="2" charset="2"/>
              <a:buChar char="Ø"/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Fortalecer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la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vinculación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con el sector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productivo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a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través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la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capacitación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y la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asesoría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Técnica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.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Ampliando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nuestra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área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influencia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capacitación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a los 11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municipios</a:t>
            </a:r>
            <a:endParaRPr lang="en-US" sz="2000" kern="0" dirty="0" smtClean="0">
              <a:solidFill>
                <a:srgbClr val="006600"/>
              </a:solidFill>
              <a:latin typeface="+mn-lt"/>
            </a:endParaRP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Font typeface="Wingdings" pitchFamily="2" charset="2"/>
              <a:buChar char="§"/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Ampliar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  la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atención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los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programas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desarrollo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Comunitario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.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Font typeface="Wingdings" pitchFamily="2" charset="2"/>
              <a:buChar char="§"/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Mejoramiento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la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infraestructura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de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laboratorios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y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talleres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.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buFont typeface="Wingdings" pitchFamily="2" charset="2"/>
              <a:buChar char="§"/>
              <a:defRPr/>
            </a:pP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Incrementar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 la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imagen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006600"/>
                </a:solidFill>
                <a:latin typeface="+mn-lt"/>
              </a:rPr>
              <a:t>Corporativa</a:t>
            </a:r>
            <a:r>
              <a:rPr lang="en-US" sz="2000" kern="0" dirty="0" smtClean="0">
                <a:solidFill>
                  <a:srgbClr val="006600"/>
                </a:solidFill>
                <a:latin typeface="+mn-lt"/>
              </a:rPr>
              <a:t>.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0F591B"/>
              </a:buClr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</a:b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6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6597" y="1709382"/>
            <a:ext cx="286603" cy="286603"/>
          </a:xfrm>
          <a:prstGeom prst="rect">
            <a:avLst/>
          </a:prstGeom>
        </p:spPr>
      </p:pic>
      <p:pic>
        <p:nvPicPr>
          <p:cNvPr id="8" name="7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5224" y="2025556"/>
            <a:ext cx="286603" cy="286603"/>
          </a:xfrm>
          <a:prstGeom prst="rect">
            <a:avLst/>
          </a:prstGeom>
        </p:spPr>
      </p:pic>
      <p:pic>
        <p:nvPicPr>
          <p:cNvPr id="9" name="8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1146" y="2314433"/>
            <a:ext cx="286603" cy="286603"/>
          </a:xfrm>
          <a:prstGeom prst="rect">
            <a:avLst/>
          </a:prstGeom>
        </p:spPr>
      </p:pic>
      <p:pic>
        <p:nvPicPr>
          <p:cNvPr id="10" name="9 Imagen" descr="boton ver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9773" y="3517710"/>
            <a:ext cx="286603" cy="286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77670" y="1241114"/>
            <a:ext cx="5853953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La Comunidad del Instituto </a:t>
            </a:r>
          </a:p>
          <a:p>
            <a:pPr algn="ctr"/>
            <a:endParaRPr lang="es-MX" sz="2000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  <a:p>
            <a:pPr algn="ctr"/>
            <a:endParaRPr lang="es-MX" sz="2000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  <a:p>
            <a:pPr algn="ctr"/>
            <a:r>
              <a:rPr lang="es-MX" sz="32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Tecnológico de </a:t>
            </a:r>
            <a:r>
              <a:rPr lang="es-MX" sz="32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Chiná</a:t>
            </a:r>
            <a:endParaRPr lang="es-MX" sz="3200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  <a:p>
            <a:pPr algn="ctr"/>
            <a:endParaRPr lang="es-MX" sz="3200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  <a:p>
            <a:pPr algn="ctr"/>
            <a:r>
              <a:rPr lang="es-MX" sz="32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Agradece</a:t>
            </a:r>
          </a:p>
          <a:p>
            <a:pPr algn="ctr"/>
            <a:endParaRPr lang="es-MX" sz="3200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  <a:p>
            <a:pPr algn="ctr"/>
            <a:r>
              <a:rPr lang="es-MX" sz="32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La distinción de su presencia</a:t>
            </a:r>
            <a:endParaRPr lang="es-MX" sz="32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pic>
        <p:nvPicPr>
          <p:cNvPr id="3" name="2 Imagen" descr="graciasWH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478" y="5117910"/>
            <a:ext cx="2687187" cy="15353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797270" y="0"/>
            <a:ext cx="6589986" cy="61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eaLnBrk="0" hangingPunct="0"/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El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Modelo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Educativo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para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el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siglo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XXI, del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Sistema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Nacional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Educación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Tecnológica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,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tiene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como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eje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central el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Proceso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Educativo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y en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él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convergen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cinco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procesos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estratégicos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. El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Académico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,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Vinculacón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,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Planeación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,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Calidad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y el de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Servicios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Administrativos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.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Cada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uno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estos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procesos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estrategicos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plantean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un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determinado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número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proyectos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, en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cada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proyecto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se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cuantifican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las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metas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a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lograr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cada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plantel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y el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presupuesto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que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conlleva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su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realización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.</a:t>
            </a:r>
          </a:p>
          <a:p>
            <a:pPr algn="just" eaLnBrk="0" hangingPunct="0"/>
            <a:endParaRPr lang="en-US" sz="1400" dirty="0" smtClean="0">
              <a:ln/>
              <a:solidFill>
                <a:schemeClr val="accent3"/>
              </a:solidFill>
            </a:endParaRPr>
          </a:p>
          <a:p>
            <a:pPr algn="just" eaLnBrk="0" hangingPunct="0"/>
            <a:r>
              <a:rPr lang="en-US" sz="1400" dirty="0" smtClean="0">
                <a:ln/>
                <a:solidFill>
                  <a:srgbClr val="006600"/>
                </a:solidFill>
              </a:rPr>
              <a:t>En el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presente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informe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rendición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cuentas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2010, se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desarrollan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las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principales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metas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planteadas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en el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Instituto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Tecnologico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Chiná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;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dentro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cada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uno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los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proyectos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institucionales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que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contemplan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cada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proceso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estrategico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, el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avance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logrado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en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cada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una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las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metas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, al final del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periódo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y el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comparativo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cada</a:t>
            </a:r>
            <a:r>
              <a:rPr lang="en-US" sz="1400" dirty="0" smtClean="0">
                <a:ln/>
                <a:solidFill>
                  <a:schemeClr val="accent3"/>
                </a:solidFill>
              </a:rPr>
              <a:t>.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Una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ellas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,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respecto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a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las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metas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alcanzadas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en el 2009.</a:t>
            </a:r>
          </a:p>
          <a:p>
            <a:pPr algn="just" eaLnBrk="0" hangingPunct="0"/>
            <a:endParaRPr lang="en-US" sz="1400" dirty="0" smtClean="0">
              <a:ln/>
              <a:solidFill>
                <a:srgbClr val="006600"/>
              </a:solidFill>
            </a:endParaRPr>
          </a:p>
          <a:p>
            <a:pPr algn="just" eaLnBrk="0" hangingPunct="0"/>
            <a:r>
              <a:rPr lang="en-US" sz="1400" dirty="0" smtClean="0">
                <a:ln/>
                <a:solidFill>
                  <a:srgbClr val="006600"/>
                </a:solidFill>
              </a:rPr>
              <a:t>Al final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cada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proceso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, se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hace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analisis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y se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emite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conclusiones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sobre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los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logros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alcanzados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, con el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proposito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resaltar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los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aciertos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y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determinar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las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causas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que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originaron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el no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cumplimiento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algunas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metas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, con el fin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definir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las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acciones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necesaris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para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su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alcance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.</a:t>
            </a:r>
          </a:p>
          <a:p>
            <a:pPr algn="just" eaLnBrk="0" hangingPunct="0"/>
            <a:endParaRPr lang="en-US" sz="1400" dirty="0" smtClean="0">
              <a:ln/>
              <a:solidFill>
                <a:srgbClr val="006600"/>
              </a:solidFill>
            </a:endParaRPr>
          </a:p>
          <a:p>
            <a:pPr algn="just" eaLnBrk="0" hangingPunct="0"/>
            <a:r>
              <a:rPr lang="en-US" sz="1400" dirty="0" err="1" smtClean="0">
                <a:ln/>
                <a:solidFill>
                  <a:srgbClr val="006600"/>
                </a:solidFill>
              </a:rPr>
              <a:t>Finalmente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, se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hace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el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planteamiento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los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retos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y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desafíos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que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debamos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afrontar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para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el 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presente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periodo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,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que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permitirá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tener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cada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vez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un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proceso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educativo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mayor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calidad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en el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desarrollo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las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competencias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genéricas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 y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específicas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los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estudiantes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a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través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una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educación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integral,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que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haga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comunión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con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nuestro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lema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:</a:t>
            </a:r>
          </a:p>
          <a:p>
            <a:pPr algn="just" eaLnBrk="0" hangingPunct="0"/>
            <a:endParaRPr lang="en-US" sz="1400" dirty="0" smtClean="0">
              <a:ln/>
              <a:solidFill>
                <a:srgbClr val="006600"/>
              </a:solidFill>
            </a:endParaRPr>
          </a:p>
          <a:p>
            <a:pPr algn="ctr" eaLnBrk="0" hangingPunct="0"/>
            <a:r>
              <a:rPr lang="en-US" sz="2800" dirty="0" smtClean="0">
                <a:ln/>
                <a:solidFill>
                  <a:srgbClr val="006600"/>
                </a:solidFill>
                <a:latin typeface="Algerian" pitchFamily="82" charset="0"/>
              </a:rPr>
              <a:t>“</a:t>
            </a:r>
            <a:r>
              <a:rPr lang="en-US" sz="2800" dirty="0" err="1" smtClean="0">
                <a:ln/>
                <a:solidFill>
                  <a:srgbClr val="006600"/>
                </a:solidFill>
                <a:latin typeface="Algerian" pitchFamily="82" charset="0"/>
              </a:rPr>
              <a:t>Aprender</a:t>
            </a:r>
            <a:r>
              <a:rPr lang="en-US" sz="2800" dirty="0" smtClean="0">
                <a:ln/>
                <a:solidFill>
                  <a:srgbClr val="006600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ln/>
                <a:solidFill>
                  <a:srgbClr val="006600"/>
                </a:solidFill>
                <a:latin typeface="Algerian" pitchFamily="82" charset="0"/>
              </a:rPr>
              <a:t>Produciendo</a:t>
            </a:r>
            <a:r>
              <a:rPr lang="en-US" sz="2800" dirty="0" smtClean="0">
                <a:ln/>
                <a:solidFill>
                  <a:srgbClr val="006600"/>
                </a:solidFill>
                <a:latin typeface="Algerian" pitchFamily="82" charset="0"/>
              </a:rPr>
              <a:t>”</a:t>
            </a:r>
          </a:p>
          <a:p>
            <a:pPr algn="just" eaLnBrk="0" hangingPunct="0"/>
            <a:endParaRPr lang="en-US" sz="1400" dirty="0" smtClean="0">
              <a:ln/>
              <a:solidFill>
                <a:srgbClr val="006600"/>
              </a:solidFill>
            </a:endParaRPr>
          </a:p>
          <a:p>
            <a:pPr algn="just" eaLnBrk="0" hangingPunct="0"/>
            <a:endParaRPr lang="en-US" sz="1400" dirty="0">
              <a:ln/>
              <a:solidFill>
                <a:srgbClr val="006600"/>
              </a:solidFill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 rot="16200000">
            <a:off x="-719211" y="2752782"/>
            <a:ext cx="3060337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Introducción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183643" y="2111385"/>
            <a:ext cx="2500330" cy="258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/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MISIÓN</a:t>
            </a:r>
          </a:p>
          <a:p>
            <a:pPr eaLnBrk="0" hangingPunct="0"/>
            <a:r>
              <a:rPr lang="en-US" sz="1400" dirty="0" err="1" smtClean="0">
                <a:ln/>
                <a:solidFill>
                  <a:srgbClr val="006600"/>
                </a:solidFill>
              </a:rPr>
              <a:t>Formar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profesionales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humanistas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con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pertinencia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,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portadores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conocimientos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vanguardistas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y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competitivos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;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emprendedores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innovadores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a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través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una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educación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superior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científica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y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tecnológica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alta</a:t>
            </a:r>
            <a:r>
              <a:rPr lang="en-US" sz="1400" dirty="0" smtClean="0">
                <a:ln/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/>
                <a:solidFill>
                  <a:srgbClr val="006600"/>
                </a:solidFill>
              </a:rPr>
              <a:t>calidad</a:t>
            </a:r>
            <a:r>
              <a:rPr lang="en-US" sz="1400" dirty="0" smtClean="0">
                <a:ln/>
                <a:solidFill>
                  <a:schemeClr val="accent3"/>
                </a:solidFill>
              </a:rPr>
              <a:t>.</a:t>
            </a:r>
            <a:endParaRPr lang="en-US" sz="1400" dirty="0">
              <a:ln/>
              <a:solidFill>
                <a:schemeClr val="accent3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677389" y="2071611"/>
            <a:ext cx="285752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/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VISIÓN</a:t>
            </a:r>
          </a:p>
          <a:p>
            <a:pPr eaLnBrk="0" hangingPunct="0"/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Ser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una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Institución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educativa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formadora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ciudadanos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del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mundo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a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través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del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desarrollo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sostenido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,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sustentable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y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equitativo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, con personal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capacitado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, con altos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estándares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de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calidad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,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protectora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del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medio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ambiente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e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interactuando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con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las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necesidades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que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exigen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los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cambios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del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país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 y la </a:t>
            </a:r>
            <a:r>
              <a:rPr lang="en-US" sz="14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comunidad</a:t>
            </a:r>
            <a:r>
              <a:rPr lang="en-US" sz="1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.</a:t>
            </a:r>
            <a:endParaRPr lang="en-US" sz="1400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 rot="16200000">
            <a:off x="-619126" y="2852867"/>
            <a:ext cx="2860166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ITChiná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gray">
          <a:xfrm rot="16200000">
            <a:off x="-379932" y="2909479"/>
            <a:ext cx="2227640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Valores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882788" y="2634019"/>
            <a:ext cx="2060812" cy="83251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76 CuadroTexto"/>
          <p:cNvSpPr txBox="1"/>
          <p:nvPr/>
        </p:nvSpPr>
        <p:spPr>
          <a:xfrm>
            <a:off x="6086901" y="3261815"/>
            <a:ext cx="132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Integridad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58" name="Group 2"/>
          <p:cNvGrpSpPr>
            <a:grpSpLocks/>
          </p:cNvGrpSpPr>
          <p:nvPr/>
        </p:nvGrpSpPr>
        <p:grpSpPr bwMode="auto">
          <a:xfrm>
            <a:off x="1818115" y="1334788"/>
            <a:ext cx="6421984" cy="3755028"/>
            <a:chOff x="864" y="1310"/>
            <a:chExt cx="3695" cy="2114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" name="Arc 6"/>
            <p:cNvSpPr>
              <a:spLocks/>
            </p:cNvSpPr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" name="Arc 7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" name="Arc 8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" name="Arc 9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gray">
            <a:xfrm>
              <a:off x="3442" y="2282"/>
              <a:ext cx="1105" cy="1120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667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7" name="Arc 11"/>
            <p:cNvSpPr>
              <a:spLocks/>
            </p:cNvSpPr>
            <p:nvPr/>
          </p:nvSpPr>
          <p:spPr bwMode="gray">
            <a:xfrm rot="20539205">
              <a:off x="2840" y="1897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gray">
            <a:xfrm>
              <a:off x="2819" y="2496"/>
              <a:ext cx="648" cy="928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9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2117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" name="Text Box 14"/>
            <p:cNvSpPr txBox="1">
              <a:spLocks noChangeArrowheads="1"/>
            </p:cNvSpPr>
            <p:nvPr/>
          </p:nvSpPr>
          <p:spPr bwMode="gray">
            <a:xfrm rot="16761140">
              <a:off x="992" y="2299"/>
              <a:ext cx="841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 err="1" smtClean="0">
                  <a:solidFill>
                    <a:srgbClr val="FFFFFF"/>
                  </a:solidFill>
                  <a:latin typeface="Verdana" pitchFamily="34" charset="0"/>
                </a:rPr>
                <a:t>Pertinencia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1" name="Text Box 15"/>
            <p:cNvSpPr txBox="1">
              <a:spLocks noChangeArrowheads="1"/>
            </p:cNvSpPr>
            <p:nvPr/>
          </p:nvSpPr>
          <p:spPr bwMode="gray">
            <a:xfrm rot="20868510">
              <a:off x="2048" y="1430"/>
              <a:ext cx="1323" cy="2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 err="1" smtClean="0">
                  <a:solidFill>
                    <a:srgbClr val="FFFFFF"/>
                  </a:solidFill>
                  <a:latin typeface="Verdana" pitchFamily="34" charset="0"/>
                </a:rPr>
                <a:t>Conciencia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FFFFFF"/>
                  </a:solidFill>
                  <a:latin typeface="Verdana" pitchFamily="34" charset="0"/>
                </a:rPr>
                <a:t>Ecológica</a:t>
              </a:r>
              <a:endParaRPr lang="en-US" sz="1400" b="1" dirty="0" smtClean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en-US" sz="1400" b="1" dirty="0" err="1" smtClean="0">
                  <a:solidFill>
                    <a:srgbClr val="FFFFFF"/>
                  </a:solidFill>
                  <a:latin typeface="Verdana" pitchFamily="34" charset="0"/>
                </a:rPr>
                <a:t>Respeto</a:t>
              </a:r>
              <a:endParaRPr lang="en-US" sz="14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gray">
            <a:xfrm rot="3022174">
              <a:off x="3235" y="1776"/>
              <a:ext cx="840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 err="1" smtClean="0">
                  <a:solidFill>
                    <a:srgbClr val="FFFFFF"/>
                  </a:solidFill>
                  <a:latin typeface="Verdana" pitchFamily="34" charset="0"/>
                </a:rPr>
                <a:t>Honestidad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" name="Text Box 17"/>
            <p:cNvSpPr txBox="1">
              <a:spLocks noChangeArrowheads="1"/>
            </p:cNvSpPr>
            <p:nvPr/>
          </p:nvSpPr>
          <p:spPr bwMode="gray">
            <a:xfrm rot="719719">
              <a:off x="3464" y="2315"/>
              <a:ext cx="866" cy="2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 err="1" smtClean="0">
                  <a:solidFill>
                    <a:srgbClr val="FFFFFF"/>
                  </a:solidFill>
                  <a:latin typeface="Verdana" pitchFamily="34" charset="0"/>
                </a:rPr>
                <a:t>Conciencia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</a:p>
            <a:p>
              <a:pPr algn="ctr" eaLnBrk="0" hangingPunct="0"/>
              <a:r>
                <a:rPr lang="en-US" sz="1400" b="1" dirty="0" err="1" smtClean="0">
                  <a:solidFill>
                    <a:srgbClr val="FFFFFF"/>
                  </a:solidFill>
                  <a:latin typeface="Verdana" pitchFamily="34" charset="0"/>
                </a:rPr>
                <a:t>política</a:t>
              </a:r>
              <a:endParaRPr lang="en-US" sz="14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1" name="80 CuadroTexto"/>
          <p:cNvSpPr txBox="1"/>
          <p:nvPr/>
        </p:nvSpPr>
        <p:spPr>
          <a:xfrm>
            <a:off x="3712191" y="4012442"/>
            <a:ext cx="13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Integridad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3289110" y="4465092"/>
            <a:ext cx="17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Compromiso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83" name="82 CuadroTexto"/>
          <p:cNvSpPr txBox="1"/>
          <p:nvPr/>
        </p:nvSpPr>
        <p:spPr>
          <a:xfrm rot="1426277">
            <a:off x="5786649" y="3766782"/>
            <a:ext cx="1351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Liderazgo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 rot="16738662">
            <a:off x="2443122" y="3029922"/>
            <a:ext cx="137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chemeClr val="bg1"/>
                </a:solidFill>
              </a:rPr>
              <a:t>Empatia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85" name="84 CuadroTexto"/>
          <p:cNvSpPr txBox="1"/>
          <p:nvPr/>
        </p:nvSpPr>
        <p:spPr>
          <a:xfrm rot="2850682">
            <a:off x="6168788" y="2060811"/>
            <a:ext cx="219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Habilidades de Equipo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87" name="86 CuadroTexto"/>
          <p:cNvSpPr txBox="1"/>
          <p:nvPr/>
        </p:nvSpPr>
        <p:spPr>
          <a:xfrm rot="829749">
            <a:off x="3985146" y="2811439"/>
            <a:ext cx="188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6600"/>
                </a:solidFill>
              </a:rPr>
              <a:t>IT CHINÁ</a:t>
            </a:r>
            <a:endParaRPr lang="es-MX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57867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20119" y="2115404"/>
            <a:ext cx="595042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2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Las acciones del Instituto Tecnológico de </a:t>
            </a:r>
            <a:r>
              <a:rPr lang="es-MX" sz="20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Chiná</a:t>
            </a:r>
            <a:r>
              <a:rPr lang="es-MX" sz="2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,</a:t>
            </a:r>
          </a:p>
          <a:p>
            <a:pPr algn="just"/>
            <a:r>
              <a:rPr lang="es-MX" sz="2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están orientadas a la satisfacción de las necesidades y expectativas de nuestros clientes, mediante el cumplimiento de Normas aplicables a nuestra Organización, con el compromiso de mantener la Calidad a través de la mejora continua.</a:t>
            </a:r>
            <a:endParaRPr lang="es-MX" sz="2000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 rot="16200000">
            <a:off x="-1227853" y="3124169"/>
            <a:ext cx="3975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Política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de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Calidad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NDICIO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RENDICION</Template>
  <TotalTime>1500</TotalTime>
  <Words>2944</Words>
  <Application>Microsoft Office PowerPoint</Application>
  <PresentationFormat>Presentación en pantalla (4:3)</PresentationFormat>
  <Paragraphs>813</Paragraphs>
  <Slides>58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2" baseType="lpstr">
      <vt:lpstr>RENDICION</vt:lpstr>
      <vt:lpstr>Diseño personalizado</vt:lpstr>
      <vt:lpstr>Tema de Office</vt:lpstr>
      <vt:lpstr>Worksheet</vt:lpstr>
      <vt:lpstr>Diapositiva 1</vt:lpstr>
      <vt:lpstr>Mensaje Institucional</vt:lpstr>
      <vt:lpstr>Diapositiva 3</vt:lpstr>
      <vt:lpstr>Diapositiva 4</vt:lpstr>
      <vt:lpstr>Introducción</vt:lpstr>
      <vt:lpstr>Diapositiva 6</vt:lpstr>
      <vt:lpstr>Diapositiva 7</vt:lpstr>
      <vt:lpstr>Diapositiva 8</vt:lpstr>
      <vt:lpstr>Diapositiva 9</vt:lpstr>
      <vt:lpstr>Diapositiva 10</vt:lpstr>
      <vt:lpstr>Marco Normativo</vt:lpstr>
      <vt:lpstr>Diapositiva 12</vt:lpstr>
      <vt:lpstr>Diapositiva 13</vt:lpstr>
      <vt:lpstr>Avances  en el logro de las Metas Institucionales</vt:lpstr>
      <vt:lpstr>Procesos Estratégicos</vt:lpstr>
      <vt:lpstr>Proceso: Académico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planeacion</dc:creator>
  <cp:lastModifiedBy>itchina</cp:lastModifiedBy>
  <cp:revision>198</cp:revision>
  <dcterms:created xsi:type="dcterms:W3CDTF">2011-01-19T15:10:42Z</dcterms:created>
  <dcterms:modified xsi:type="dcterms:W3CDTF">2011-02-25T23:46:37Z</dcterms:modified>
</cp:coreProperties>
</file>